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erebri" charset="1" panose="00000500000000000000"/>
      <p:regular r:id="rId10"/>
    </p:embeddedFont>
    <p:embeddedFont>
      <p:font typeface="Cerebri Bold" charset="1" panose="00000800000000000000"/>
      <p:regular r:id="rId11"/>
    </p:embeddedFont>
    <p:embeddedFont>
      <p:font typeface="Cerebri Italics" charset="1" panose="00000500000000000000"/>
      <p:regular r:id="rId12"/>
    </p:embeddedFont>
    <p:embeddedFont>
      <p:font typeface="Cerebri Bold Italics" charset="1" panose="00000800000000000000"/>
      <p:regular r:id="rId13"/>
    </p:embeddedFont>
    <p:embeddedFont>
      <p:font typeface="Cerebri Light" charset="1" panose="00000400000000000000"/>
      <p:regular r:id="rId14"/>
    </p:embeddedFont>
    <p:embeddedFont>
      <p:font typeface="Cerebri Light Italics" charset="1" panose="00000400000000000000"/>
      <p:regular r:id="rId15"/>
    </p:embeddedFont>
    <p:embeddedFont>
      <p:font typeface="Cerebri Medium" charset="1" panose="00000600000000000000"/>
      <p:regular r:id="rId16"/>
    </p:embeddedFont>
    <p:embeddedFont>
      <p:font typeface="Cerebri Medium Italics" charset="1" panose="00000600000000000000"/>
      <p:regular r:id="rId17"/>
    </p:embeddedFont>
    <p:embeddedFont>
      <p:font typeface="Cerebri Heavy" charset="1" panose="00000A00000000000000"/>
      <p:regular r:id="rId18"/>
    </p:embeddedFont>
    <p:embeddedFont>
      <p:font typeface="Cerebri Heavy Italics"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7851371" y="0"/>
            <a:ext cx="10176340" cy="10287000"/>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name="Group 4" id="4"/>
          <p:cNvGrpSpPr/>
          <p:nvPr/>
        </p:nvGrpSpPr>
        <p:grpSpPr>
          <a:xfrm rot="0">
            <a:off x="8591833" y="0"/>
            <a:ext cx="10176340" cy="10287000"/>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name="Group 6" id="6"/>
          <p:cNvGrpSpPr/>
          <p:nvPr/>
        </p:nvGrpSpPr>
        <p:grpSpPr>
          <a:xfrm rot="0">
            <a:off x="9144000" y="0"/>
            <a:ext cx="10176340" cy="10287000"/>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14186" t="0" r="-37350" b="0"/>
              </a:stretch>
            </a:blipFill>
          </p:spPr>
        </p:sp>
      </p:grpSp>
      <p:sp>
        <p:nvSpPr>
          <p:cNvPr name="AutoShape 8" id="8"/>
          <p:cNvSpPr/>
          <p:nvPr/>
        </p:nvSpPr>
        <p:spPr>
          <a:xfrm rot="0">
            <a:off x="0" y="9210675"/>
            <a:ext cx="4300832" cy="0"/>
          </a:xfrm>
          <a:prstGeom prst="line">
            <a:avLst/>
          </a:prstGeom>
          <a:ln cap="flat" w="38100">
            <a:solidFill>
              <a:srgbClr val="F95F19"/>
            </a:solidFill>
            <a:prstDash val="solid"/>
            <a:headEnd type="none" len="sm" w="sm"/>
            <a:tailEnd type="none" len="sm" w="sm"/>
          </a:ln>
        </p:spPr>
      </p:sp>
      <p:sp>
        <p:nvSpPr>
          <p:cNvPr name="AutoShape 9" id="9"/>
          <p:cNvSpPr/>
          <p:nvPr/>
        </p:nvSpPr>
        <p:spPr>
          <a:xfrm rot="0">
            <a:off x="4300832" y="1157288"/>
            <a:ext cx="4103010" cy="0"/>
          </a:xfrm>
          <a:prstGeom prst="line">
            <a:avLst/>
          </a:prstGeom>
          <a:ln cap="flat" w="38100">
            <a:solidFill>
              <a:srgbClr val="F95F19"/>
            </a:solidFill>
            <a:prstDash val="solid"/>
            <a:headEnd type="none" len="sm" w="sm"/>
            <a:tailEnd type="none" len="sm" w="sm"/>
          </a:ln>
        </p:spPr>
      </p:sp>
      <p:sp>
        <p:nvSpPr>
          <p:cNvPr name="TextBox 10" id="10"/>
          <p:cNvSpPr txBox="true"/>
          <p:nvPr/>
        </p:nvSpPr>
        <p:spPr>
          <a:xfrm rot="0">
            <a:off x="1028700" y="1019175"/>
            <a:ext cx="2889171" cy="323850"/>
          </a:xfrm>
          <a:prstGeom prst="rect">
            <a:avLst/>
          </a:prstGeom>
        </p:spPr>
        <p:txBody>
          <a:bodyPr anchor="t" rtlCol="false" tIns="0" lIns="0" bIns="0" rIns="0">
            <a:spAutoFit/>
          </a:bodyPr>
          <a:lstStyle/>
          <a:p>
            <a:pPr>
              <a:lnSpc>
                <a:spcPts val="2520"/>
              </a:lnSpc>
            </a:pPr>
            <a:r>
              <a:rPr lang="en-US" sz="2100">
                <a:solidFill>
                  <a:srgbClr val="FFFFFF"/>
                </a:solidFill>
                <a:latin typeface="Arimo Bold Italics"/>
              </a:rPr>
              <a:t>NURMARYO ANGGITO</a:t>
            </a:r>
          </a:p>
        </p:txBody>
      </p:sp>
      <p:sp>
        <p:nvSpPr>
          <p:cNvPr name="TextBox 11" id="11"/>
          <p:cNvSpPr txBox="true"/>
          <p:nvPr/>
        </p:nvSpPr>
        <p:spPr>
          <a:xfrm rot="0">
            <a:off x="1028700" y="3529474"/>
            <a:ext cx="6522476" cy="2828925"/>
          </a:xfrm>
          <a:prstGeom prst="rect">
            <a:avLst/>
          </a:prstGeom>
        </p:spPr>
        <p:txBody>
          <a:bodyPr anchor="t" rtlCol="false" tIns="0" lIns="0" bIns="0" rIns="0">
            <a:spAutoFit/>
          </a:bodyPr>
          <a:lstStyle/>
          <a:p>
            <a:pPr>
              <a:lnSpc>
                <a:spcPts val="7440"/>
              </a:lnSpc>
            </a:pPr>
            <a:r>
              <a:rPr lang="en-US" sz="6200">
                <a:solidFill>
                  <a:srgbClr val="FFFFFF"/>
                </a:solidFill>
                <a:latin typeface="Cerebri Heavy Italics"/>
              </a:rPr>
              <a:t>USED CAR PRICE PREDICTION</a:t>
            </a:r>
          </a:p>
        </p:txBody>
      </p:sp>
      <p:sp>
        <p:nvSpPr>
          <p:cNvPr name="TextBox 12" id="12"/>
          <p:cNvSpPr txBox="true"/>
          <p:nvPr/>
        </p:nvSpPr>
        <p:spPr>
          <a:xfrm rot="0">
            <a:off x="1028700" y="6338426"/>
            <a:ext cx="6522476" cy="419100"/>
          </a:xfrm>
          <a:prstGeom prst="rect">
            <a:avLst/>
          </a:prstGeom>
        </p:spPr>
        <p:txBody>
          <a:bodyPr anchor="t" rtlCol="false" tIns="0" lIns="0" bIns="0" rIns="0">
            <a:spAutoFit/>
          </a:bodyPr>
          <a:lstStyle/>
          <a:p>
            <a:pPr>
              <a:lnSpc>
                <a:spcPts val="3359"/>
              </a:lnSpc>
            </a:pPr>
            <a:r>
              <a:rPr lang="en-US" sz="2799">
                <a:solidFill>
                  <a:srgbClr val="FFFFFF">
                    <a:alpha val="80000"/>
                  </a:srgbClr>
                </a:solidFill>
                <a:latin typeface="Cerebri"/>
              </a:rPr>
              <a:t>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982883"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F95F19">
                <a:alpha val="49804"/>
              </a:srgbClr>
            </a:solidFill>
            <a:ln cap="sq">
              <a:noFill/>
              <a:prstDash val="solid"/>
              <a:miter/>
            </a:ln>
          </p:spPr>
        </p:sp>
        <p:sp>
          <p:nvSpPr>
            <p:cNvPr name="TextBox 4" id="4"/>
            <p:cNvSpPr txBox="true"/>
            <p:nvPr/>
          </p:nvSpPr>
          <p:spPr>
            <a:xfrm>
              <a:off x="0" y="9525"/>
              <a:ext cx="812800" cy="2699808"/>
            </a:xfrm>
            <a:prstGeom prst="rect">
              <a:avLst/>
            </a:prstGeom>
          </p:spPr>
          <p:txBody>
            <a:bodyPr anchor="ctr" rtlCol="false" tIns="50800" lIns="50800" bIns="50800" rIns="50800"/>
            <a:lstStyle/>
            <a:p>
              <a:pPr algn="ctr" marL="0" indent="0" lvl="0">
                <a:lnSpc>
                  <a:spcPts val="2879"/>
                </a:lnSpc>
                <a:spcBef>
                  <a:spcPct val="0"/>
                </a:spcBef>
              </a:pPr>
            </a:p>
          </p:txBody>
        </p:sp>
      </p:grpSp>
      <p:grpSp>
        <p:nvGrpSpPr>
          <p:cNvPr name="Group 5" id="5"/>
          <p:cNvGrpSpPr/>
          <p:nvPr/>
        </p:nvGrpSpPr>
        <p:grpSpPr>
          <a:xfrm rot="0">
            <a:off x="4482691"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F95F19"/>
            </a:solidFill>
          </p:spPr>
        </p:sp>
        <p:sp>
          <p:nvSpPr>
            <p:cNvPr name="TextBox 7" id="7"/>
            <p:cNvSpPr txBox="true"/>
            <p:nvPr/>
          </p:nvSpPr>
          <p:spPr>
            <a:xfrm>
              <a:off x="0" y="-38100"/>
              <a:ext cx="812800" cy="2747433"/>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0" y="0"/>
            <a:ext cx="6986466" cy="10287000"/>
          </a:xfrm>
          <a:custGeom>
            <a:avLst/>
            <a:gdLst/>
            <a:ahLst/>
            <a:cxnLst/>
            <a:rect r="r" b="b" t="t" l="l"/>
            <a:pathLst>
              <a:path h="10287000" w="6986466">
                <a:moveTo>
                  <a:pt x="0" y="0"/>
                </a:moveTo>
                <a:lnTo>
                  <a:pt x="6986466" y="0"/>
                </a:lnTo>
                <a:lnTo>
                  <a:pt x="6986466" y="10287000"/>
                </a:lnTo>
                <a:lnTo>
                  <a:pt x="0" y="10287000"/>
                </a:lnTo>
                <a:lnTo>
                  <a:pt x="0" y="0"/>
                </a:lnTo>
                <a:close/>
              </a:path>
            </a:pathLst>
          </a:custGeom>
          <a:blipFill>
            <a:blip r:embed="rId2"/>
            <a:stretch>
              <a:fillRect l="-5185" t="-7156" r="0" b="0"/>
            </a:stretch>
          </a:blipFill>
        </p:spPr>
      </p:sp>
      <p:sp>
        <p:nvSpPr>
          <p:cNvPr name="TextBox 9" id="9"/>
          <p:cNvSpPr txBox="true"/>
          <p:nvPr/>
        </p:nvSpPr>
        <p:spPr>
          <a:xfrm rot="0">
            <a:off x="9144000" y="4390056"/>
            <a:ext cx="7102476" cy="400050"/>
          </a:xfrm>
          <a:prstGeom prst="rect">
            <a:avLst/>
          </a:prstGeom>
        </p:spPr>
        <p:txBody>
          <a:bodyPr anchor="t" rtlCol="false" tIns="0" lIns="0" bIns="0" rIns="0">
            <a:spAutoFit/>
          </a:bodyPr>
          <a:lstStyle/>
          <a:p>
            <a:pPr algn="l" marL="0" indent="0" lvl="0">
              <a:lnSpc>
                <a:spcPts val="3119"/>
              </a:lnSpc>
              <a:spcBef>
                <a:spcPct val="0"/>
              </a:spcBef>
            </a:pPr>
            <a:r>
              <a:rPr lang="en-US" sz="2599">
                <a:solidFill>
                  <a:srgbClr val="FFFFFF"/>
                </a:solidFill>
                <a:latin typeface="Cerebri Heavy Italics"/>
              </a:rPr>
              <a:t>HASIL MODEL BENCHMARKING</a:t>
            </a:r>
          </a:p>
        </p:txBody>
      </p:sp>
      <p:sp>
        <p:nvSpPr>
          <p:cNvPr name="TextBox 10" id="10"/>
          <p:cNvSpPr txBox="true"/>
          <p:nvPr/>
        </p:nvSpPr>
        <p:spPr>
          <a:xfrm rot="0">
            <a:off x="9144000" y="5007632"/>
            <a:ext cx="5476552" cy="2082165"/>
          </a:xfrm>
          <a:prstGeom prst="rect">
            <a:avLst/>
          </a:prstGeom>
        </p:spPr>
        <p:txBody>
          <a:bodyPr anchor="t" rtlCol="false" tIns="0" lIns="0" bIns="0" rIns="0">
            <a:spAutoFit/>
          </a:bodyPr>
          <a:lstStyle/>
          <a:p>
            <a:pPr>
              <a:lnSpc>
                <a:spcPts val="3359"/>
              </a:lnSpc>
            </a:pPr>
            <a:r>
              <a:rPr lang="en-US" sz="2399">
                <a:solidFill>
                  <a:srgbClr val="FFFFFF">
                    <a:alpha val="80000"/>
                  </a:srgbClr>
                </a:solidFill>
                <a:latin typeface="Cerebri"/>
              </a:rPr>
              <a:t>Menghasilkan 3 model terbaik untuk tuning dengan nilai MAPE</a:t>
            </a:r>
          </a:p>
          <a:p>
            <a:pPr marL="518158" indent="-259079" lvl="1">
              <a:lnSpc>
                <a:spcPts val="3359"/>
              </a:lnSpc>
              <a:buFont typeface="Arial"/>
              <a:buChar char="•"/>
            </a:pPr>
            <a:r>
              <a:rPr lang="en-US" sz="2399">
                <a:solidFill>
                  <a:srgbClr val="FFFFFF">
                    <a:alpha val="80000"/>
                  </a:srgbClr>
                </a:solidFill>
                <a:latin typeface="Cerebri"/>
              </a:rPr>
              <a:t>Catboost Regressor : 0.183644</a:t>
            </a:r>
          </a:p>
          <a:p>
            <a:pPr marL="518158" indent="-259079" lvl="1">
              <a:lnSpc>
                <a:spcPts val="3359"/>
              </a:lnSpc>
              <a:buFont typeface="Arial"/>
              <a:buChar char="•"/>
            </a:pPr>
            <a:r>
              <a:rPr lang="en-US" sz="2399">
                <a:solidFill>
                  <a:srgbClr val="FFFFFF">
                    <a:alpha val="80000"/>
                  </a:srgbClr>
                </a:solidFill>
                <a:latin typeface="Cerebri"/>
              </a:rPr>
              <a:t>SVR : 0.198261</a:t>
            </a:r>
          </a:p>
          <a:p>
            <a:pPr algn="l" marL="518158" indent="-259079" lvl="1">
              <a:lnSpc>
                <a:spcPts val="3359"/>
              </a:lnSpc>
              <a:buFont typeface="Arial"/>
              <a:buChar char="•"/>
            </a:pPr>
            <a:r>
              <a:rPr lang="en-US" sz="2399">
                <a:solidFill>
                  <a:srgbClr val="FFFFFF">
                    <a:alpha val="80000"/>
                  </a:srgbClr>
                </a:solidFill>
                <a:latin typeface="Cerebri"/>
              </a:rPr>
              <a:t>RF Regressor : 0.229946</a:t>
            </a:r>
          </a:p>
        </p:txBody>
      </p:sp>
      <p:sp>
        <p:nvSpPr>
          <p:cNvPr name="TextBox 11" id="11"/>
          <p:cNvSpPr txBox="true"/>
          <p:nvPr/>
        </p:nvSpPr>
        <p:spPr>
          <a:xfrm rot="0">
            <a:off x="9144000" y="1456356"/>
            <a:ext cx="8115300" cy="194310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FFFFFF"/>
                </a:solidFill>
                <a:latin typeface="Cerebri Heavy Italics"/>
              </a:rPr>
              <a:t>MODEL BENCHMARKING</a:t>
            </a:r>
          </a:p>
        </p:txBody>
      </p:sp>
      <p:sp>
        <p:nvSpPr>
          <p:cNvPr name="AutoShape 12" id="12"/>
          <p:cNvSpPr/>
          <p:nvPr/>
        </p:nvSpPr>
        <p:spPr>
          <a:xfrm rot="0">
            <a:off x="15239167" y="1028700"/>
            <a:ext cx="3048833" cy="0"/>
          </a:xfrm>
          <a:prstGeom prst="line">
            <a:avLst/>
          </a:prstGeom>
          <a:ln cap="flat" w="38100">
            <a:solidFill>
              <a:srgbClr val="F95F19"/>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9804354" y="0"/>
            <a:ext cx="7064759" cy="7141583"/>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name="Group 4" id="4"/>
          <p:cNvGrpSpPr/>
          <p:nvPr/>
        </p:nvGrpSpPr>
        <p:grpSpPr>
          <a:xfrm rot="0">
            <a:off x="10591054" y="0"/>
            <a:ext cx="7064759" cy="7141583"/>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name="Group 6" id="6"/>
          <p:cNvGrpSpPr/>
          <p:nvPr/>
        </p:nvGrpSpPr>
        <p:grpSpPr>
          <a:xfrm rot="0">
            <a:off x="11454358" y="0"/>
            <a:ext cx="7064759" cy="7141583"/>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0" t="-35490" r="0" b="-12896"/>
              </a:stretch>
            </a:blipFill>
          </p:spPr>
        </p:sp>
      </p:grpSp>
      <p:grpSp>
        <p:nvGrpSpPr>
          <p:cNvPr name="Group 8" id="8"/>
          <p:cNvGrpSpPr/>
          <p:nvPr/>
        </p:nvGrpSpPr>
        <p:grpSpPr>
          <a:xfrm rot="0">
            <a:off x="2326756" y="5860456"/>
            <a:ext cx="5882779" cy="1412092"/>
            <a:chOff x="0" y="0"/>
            <a:chExt cx="7843705" cy="1882789"/>
          </a:xfrm>
        </p:grpSpPr>
        <p:sp>
          <p:nvSpPr>
            <p:cNvPr name="Freeform 9" id="9"/>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3098" y="117762"/>
              <a:ext cx="6860608" cy="4730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METODE</a:t>
              </a:r>
            </a:p>
          </p:txBody>
        </p:sp>
        <p:sp>
          <p:nvSpPr>
            <p:cNvPr name="TextBox 11" id="11"/>
            <p:cNvSpPr txBox="true"/>
            <p:nvPr/>
          </p:nvSpPr>
          <p:spPr>
            <a:xfrm rot="0">
              <a:off x="983098" y="925209"/>
              <a:ext cx="6860608" cy="957580"/>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FFFFFF">
                      <a:alpha val="80000"/>
                    </a:srgbClr>
                  </a:solidFill>
                  <a:latin typeface="Cerebri"/>
                </a:rPr>
                <a:t>GridSearchCV</a:t>
              </a:r>
            </a:p>
            <a:p>
              <a:pPr algn="l" marL="453390" indent="-226695" lvl="1">
                <a:lnSpc>
                  <a:spcPts val="2940"/>
                </a:lnSpc>
                <a:buFont typeface="Arial"/>
                <a:buChar char="•"/>
              </a:pPr>
              <a:r>
                <a:rPr lang="en-US" sz="2100">
                  <a:solidFill>
                    <a:srgbClr val="FFFFFF">
                      <a:alpha val="80000"/>
                    </a:srgbClr>
                  </a:solidFill>
                  <a:latin typeface="Cerebri"/>
                </a:rPr>
                <a:t>Transformed Target Regressor </a:t>
              </a:r>
            </a:p>
          </p:txBody>
        </p:sp>
      </p:grpSp>
      <p:grpSp>
        <p:nvGrpSpPr>
          <p:cNvPr name="Group 12" id="12"/>
          <p:cNvGrpSpPr/>
          <p:nvPr/>
        </p:nvGrpSpPr>
        <p:grpSpPr>
          <a:xfrm rot="0">
            <a:off x="1028700" y="3874704"/>
            <a:ext cx="5882779" cy="2155042"/>
            <a:chOff x="0" y="0"/>
            <a:chExt cx="7843705" cy="2873389"/>
          </a:xfrm>
        </p:grpSpPr>
        <p:sp>
          <p:nvSpPr>
            <p:cNvPr name="Freeform 13" id="13"/>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983098" y="117762"/>
              <a:ext cx="6860608" cy="4730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TUNING 3 MODEL</a:t>
              </a:r>
            </a:p>
          </p:txBody>
        </p:sp>
        <p:sp>
          <p:nvSpPr>
            <p:cNvPr name="TextBox 15" id="15"/>
            <p:cNvSpPr txBox="true"/>
            <p:nvPr/>
          </p:nvSpPr>
          <p:spPr>
            <a:xfrm rot="0">
              <a:off x="983098" y="925209"/>
              <a:ext cx="6860608" cy="1948180"/>
            </a:xfrm>
            <a:prstGeom prst="rect">
              <a:avLst/>
            </a:prstGeom>
          </p:spPr>
          <p:txBody>
            <a:bodyPr anchor="t" rtlCol="false" tIns="0" lIns="0" bIns="0" rIns="0">
              <a:spAutoFit/>
            </a:bodyPr>
            <a:lstStyle/>
            <a:p>
              <a:pPr algn="l" marL="453390" indent="-226695" lvl="1">
                <a:lnSpc>
                  <a:spcPts val="2940"/>
                </a:lnSpc>
                <a:spcBef>
                  <a:spcPct val="0"/>
                </a:spcBef>
                <a:buFont typeface="Arial"/>
                <a:buChar char="•"/>
              </a:pPr>
              <a:r>
                <a:rPr lang="en-US" sz="2100">
                  <a:solidFill>
                    <a:srgbClr val="FFFFFF">
                      <a:alpha val="80000"/>
                    </a:srgbClr>
                  </a:solidFill>
                  <a:latin typeface="Cerebri"/>
                </a:rPr>
                <a:t>C</a:t>
              </a:r>
              <a:r>
                <a:rPr lang="en-US" sz="2100" u="none">
                  <a:solidFill>
                    <a:srgbClr val="FFFFFF">
                      <a:alpha val="80000"/>
                    </a:srgbClr>
                  </a:solidFill>
                  <a:latin typeface="Cerebri"/>
                </a:rPr>
                <a:t>atboost Regressor</a:t>
              </a:r>
            </a:p>
            <a:p>
              <a:pPr algn="l" marL="453390" indent="-226695" lvl="1">
                <a:lnSpc>
                  <a:spcPts val="2940"/>
                </a:lnSpc>
                <a:spcBef>
                  <a:spcPct val="0"/>
                </a:spcBef>
                <a:buFont typeface="Arial"/>
                <a:buChar char="•"/>
              </a:pPr>
              <a:r>
                <a:rPr lang="en-US" sz="2100" u="none">
                  <a:solidFill>
                    <a:srgbClr val="FFFFFF">
                      <a:alpha val="80000"/>
                    </a:srgbClr>
                  </a:solidFill>
                  <a:latin typeface="Cerebri"/>
                </a:rPr>
                <a:t>SVR</a:t>
              </a:r>
            </a:p>
            <a:p>
              <a:pPr algn="l" marL="453390" indent="-226695" lvl="1">
                <a:lnSpc>
                  <a:spcPts val="2940"/>
                </a:lnSpc>
                <a:spcBef>
                  <a:spcPct val="0"/>
                </a:spcBef>
                <a:buFont typeface="Arial"/>
                <a:buChar char="•"/>
              </a:pPr>
              <a:r>
                <a:rPr lang="en-US" sz="2100" u="none">
                  <a:solidFill>
                    <a:srgbClr val="FFFFFF">
                      <a:alpha val="80000"/>
                    </a:srgbClr>
                  </a:solidFill>
                  <a:latin typeface="Cerebri"/>
                </a:rPr>
                <a:t>RF Regressor</a:t>
              </a:r>
            </a:p>
            <a:p>
              <a:pPr algn="l" marL="0" indent="0" lvl="0">
                <a:lnSpc>
                  <a:spcPts val="2940"/>
                </a:lnSpc>
                <a:spcBef>
                  <a:spcPct val="0"/>
                </a:spcBef>
              </a:pPr>
            </a:p>
          </p:txBody>
        </p:sp>
      </p:grpSp>
      <p:grpSp>
        <p:nvGrpSpPr>
          <p:cNvPr name="Group 16" id="16"/>
          <p:cNvGrpSpPr/>
          <p:nvPr/>
        </p:nvGrpSpPr>
        <p:grpSpPr>
          <a:xfrm rot="0">
            <a:off x="3624813" y="7846208"/>
            <a:ext cx="5882779" cy="1040617"/>
            <a:chOff x="0" y="0"/>
            <a:chExt cx="7843705" cy="1387489"/>
          </a:xfrm>
        </p:grpSpPr>
        <p:sp>
          <p:nvSpPr>
            <p:cNvPr name="Freeform 17" id="17"/>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983098" y="117762"/>
              <a:ext cx="6860608" cy="4730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SCORING METRICS</a:t>
              </a:r>
            </a:p>
          </p:txBody>
        </p:sp>
        <p:sp>
          <p:nvSpPr>
            <p:cNvPr name="TextBox 19" id="19"/>
            <p:cNvSpPr txBox="true"/>
            <p:nvPr/>
          </p:nvSpPr>
          <p:spPr>
            <a:xfrm rot="0">
              <a:off x="983098" y="925209"/>
              <a:ext cx="6860608" cy="46228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alpha val="80000"/>
                    </a:srgbClr>
                  </a:solidFill>
                  <a:latin typeface="Cerebri"/>
                </a:rPr>
                <a:t>MAPE (Mean Absolute Percentage Error)</a:t>
              </a:r>
            </a:p>
          </p:txBody>
        </p:sp>
      </p:grpSp>
      <p:sp>
        <p:nvSpPr>
          <p:cNvPr name="TextBox 20" id="20"/>
          <p:cNvSpPr txBox="true"/>
          <p:nvPr/>
        </p:nvSpPr>
        <p:spPr>
          <a:xfrm rot="0">
            <a:off x="1028700" y="1028700"/>
            <a:ext cx="7510915" cy="1885950"/>
          </a:xfrm>
          <a:prstGeom prst="rect">
            <a:avLst/>
          </a:prstGeom>
        </p:spPr>
        <p:txBody>
          <a:bodyPr anchor="t" rtlCol="false" tIns="0" lIns="0" bIns="0" rIns="0">
            <a:spAutoFit/>
          </a:bodyPr>
          <a:lstStyle/>
          <a:p>
            <a:pPr>
              <a:lnSpc>
                <a:spcPts val="7440"/>
              </a:lnSpc>
            </a:pPr>
            <a:r>
              <a:rPr lang="en-US" sz="6200">
                <a:solidFill>
                  <a:srgbClr val="FFFFFF"/>
                </a:solidFill>
                <a:latin typeface="Cerebri Heavy Italics"/>
              </a:rPr>
              <a:t>HYPERPARAMETER TUNING</a:t>
            </a:r>
          </a:p>
        </p:txBody>
      </p:sp>
      <p:sp>
        <p:nvSpPr>
          <p:cNvPr name="AutoShape 21" id="21"/>
          <p:cNvSpPr/>
          <p:nvPr/>
        </p:nvSpPr>
        <p:spPr>
          <a:xfrm rot="0">
            <a:off x="13008124" y="8552254"/>
            <a:ext cx="5279876" cy="0"/>
          </a:xfrm>
          <a:prstGeom prst="line">
            <a:avLst/>
          </a:prstGeom>
          <a:ln cap="flat" w="38100">
            <a:solidFill>
              <a:srgbClr val="F95F19"/>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9804354" y="0"/>
            <a:ext cx="7064759" cy="7141583"/>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name="Group 4" id="4"/>
          <p:cNvGrpSpPr/>
          <p:nvPr/>
        </p:nvGrpSpPr>
        <p:grpSpPr>
          <a:xfrm rot="0">
            <a:off x="10591054" y="0"/>
            <a:ext cx="7064759" cy="7141583"/>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name="Group 6" id="6"/>
          <p:cNvGrpSpPr/>
          <p:nvPr/>
        </p:nvGrpSpPr>
        <p:grpSpPr>
          <a:xfrm rot="0">
            <a:off x="11454358" y="0"/>
            <a:ext cx="7064759" cy="7141583"/>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0" t="-35490" r="0" b="-12896"/>
              </a:stretch>
            </a:blipFill>
          </p:spPr>
        </p:sp>
      </p:grpSp>
      <p:grpSp>
        <p:nvGrpSpPr>
          <p:cNvPr name="Group 8" id="8"/>
          <p:cNvGrpSpPr/>
          <p:nvPr/>
        </p:nvGrpSpPr>
        <p:grpSpPr>
          <a:xfrm rot="0">
            <a:off x="2326756" y="5860456"/>
            <a:ext cx="5882779" cy="2155042"/>
            <a:chOff x="0" y="0"/>
            <a:chExt cx="7843705" cy="2873389"/>
          </a:xfrm>
        </p:grpSpPr>
        <p:sp>
          <p:nvSpPr>
            <p:cNvPr name="Freeform 9" id="9"/>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3098" y="117762"/>
              <a:ext cx="6860608" cy="4730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HYPERPARAMETER TERBAIK</a:t>
              </a:r>
            </a:p>
          </p:txBody>
        </p:sp>
        <p:sp>
          <p:nvSpPr>
            <p:cNvPr name="TextBox 11" id="11"/>
            <p:cNvSpPr txBox="true"/>
            <p:nvPr/>
          </p:nvSpPr>
          <p:spPr>
            <a:xfrm rot="0">
              <a:off x="983098" y="925209"/>
              <a:ext cx="6860608" cy="1948180"/>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FFFFFF">
                      <a:alpha val="80000"/>
                    </a:srgbClr>
                  </a:solidFill>
                  <a:latin typeface="Cerebri"/>
                </a:rPr>
                <a:t>Depth : 6</a:t>
              </a:r>
            </a:p>
            <a:p>
              <a:pPr marL="453390" indent="-226695" lvl="1">
                <a:lnSpc>
                  <a:spcPts val="2940"/>
                </a:lnSpc>
                <a:buFont typeface="Arial"/>
                <a:buChar char="•"/>
              </a:pPr>
              <a:r>
                <a:rPr lang="en-US" sz="2100">
                  <a:solidFill>
                    <a:srgbClr val="FFFFFF">
                      <a:alpha val="80000"/>
                    </a:srgbClr>
                  </a:solidFill>
                  <a:latin typeface="Cerebri"/>
                </a:rPr>
                <a:t>Iteration : 1500</a:t>
              </a:r>
            </a:p>
            <a:p>
              <a:pPr marL="453390" indent="-226695" lvl="1">
                <a:lnSpc>
                  <a:spcPts val="2940"/>
                </a:lnSpc>
                <a:buFont typeface="Arial"/>
                <a:buChar char="•"/>
              </a:pPr>
              <a:r>
                <a:rPr lang="en-US" sz="2100">
                  <a:solidFill>
                    <a:srgbClr val="FFFFFF">
                      <a:alpha val="80000"/>
                    </a:srgbClr>
                  </a:solidFill>
                  <a:latin typeface="Cerebri"/>
                </a:rPr>
                <a:t>Learning Rate : 0.05</a:t>
              </a:r>
            </a:p>
            <a:p>
              <a:pPr algn="l" marL="453390" indent="-226695" lvl="1">
                <a:lnSpc>
                  <a:spcPts val="2940"/>
                </a:lnSpc>
                <a:buFont typeface="Arial"/>
                <a:buChar char="•"/>
              </a:pPr>
              <a:r>
                <a:rPr lang="en-US" sz="2100">
                  <a:solidFill>
                    <a:srgbClr val="FFFFFF">
                      <a:alpha val="80000"/>
                    </a:srgbClr>
                  </a:solidFill>
                  <a:latin typeface="Cerebri"/>
                </a:rPr>
                <a:t>L2 Leaf Reference : 3</a:t>
              </a:r>
            </a:p>
          </p:txBody>
        </p:sp>
      </p:grpSp>
      <p:grpSp>
        <p:nvGrpSpPr>
          <p:cNvPr name="Group 12" id="12"/>
          <p:cNvGrpSpPr/>
          <p:nvPr/>
        </p:nvGrpSpPr>
        <p:grpSpPr>
          <a:xfrm rot="0">
            <a:off x="1028700" y="3874704"/>
            <a:ext cx="5882779" cy="1783567"/>
            <a:chOff x="0" y="0"/>
            <a:chExt cx="7843705" cy="2378089"/>
          </a:xfrm>
        </p:grpSpPr>
        <p:sp>
          <p:nvSpPr>
            <p:cNvPr name="Freeform 13" id="13"/>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983098" y="117762"/>
              <a:ext cx="6860608" cy="4730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MODEL TERBAIK HASIL TUNING</a:t>
              </a:r>
            </a:p>
          </p:txBody>
        </p:sp>
        <p:sp>
          <p:nvSpPr>
            <p:cNvPr name="TextBox 15" id="15"/>
            <p:cNvSpPr txBox="true"/>
            <p:nvPr/>
          </p:nvSpPr>
          <p:spPr>
            <a:xfrm rot="0">
              <a:off x="983098" y="925209"/>
              <a:ext cx="6860608" cy="1452880"/>
            </a:xfrm>
            <a:prstGeom prst="rect">
              <a:avLst/>
            </a:prstGeom>
          </p:spPr>
          <p:txBody>
            <a:bodyPr anchor="t" rtlCol="false" tIns="0" lIns="0" bIns="0" rIns="0">
              <a:spAutoFit/>
            </a:bodyPr>
            <a:lstStyle/>
            <a:p>
              <a:pPr algn="l">
                <a:lnSpc>
                  <a:spcPts val="2940"/>
                </a:lnSpc>
                <a:spcBef>
                  <a:spcPct val="0"/>
                </a:spcBef>
              </a:pPr>
              <a:r>
                <a:rPr lang="en-US" sz="2100">
                  <a:solidFill>
                    <a:srgbClr val="FFFFFF">
                      <a:alpha val="80000"/>
                    </a:srgbClr>
                  </a:solidFill>
                  <a:latin typeface="Cerebri"/>
                </a:rPr>
                <a:t>C</a:t>
              </a:r>
              <a:r>
                <a:rPr lang="en-US" sz="2100" u="none">
                  <a:solidFill>
                    <a:srgbClr val="FFFFFF">
                      <a:alpha val="80000"/>
                    </a:srgbClr>
                  </a:solidFill>
                  <a:latin typeface="Cerebri"/>
                </a:rPr>
                <a:t>atboost Regressor</a:t>
              </a:r>
            </a:p>
            <a:p>
              <a:pPr algn="l" marL="453390" indent="-226695" lvl="1">
                <a:lnSpc>
                  <a:spcPts val="2940"/>
                </a:lnSpc>
                <a:spcBef>
                  <a:spcPct val="0"/>
                </a:spcBef>
                <a:buFont typeface="Arial"/>
                <a:buChar char="•"/>
              </a:pPr>
              <a:r>
                <a:rPr lang="en-US" sz="2100" u="none">
                  <a:solidFill>
                    <a:srgbClr val="FFFFFF">
                      <a:alpha val="80000"/>
                    </a:srgbClr>
                  </a:solidFill>
                  <a:latin typeface="Cerebri"/>
                </a:rPr>
                <a:t>Nilai MAPE : 0.182039</a:t>
              </a:r>
            </a:p>
            <a:p>
              <a:pPr algn="l" marL="0" indent="0" lvl="0">
                <a:lnSpc>
                  <a:spcPts val="2940"/>
                </a:lnSpc>
                <a:spcBef>
                  <a:spcPct val="0"/>
                </a:spcBef>
              </a:pPr>
            </a:p>
          </p:txBody>
        </p:sp>
      </p:grpSp>
      <p:sp>
        <p:nvSpPr>
          <p:cNvPr name="TextBox 16" id="16"/>
          <p:cNvSpPr txBox="true"/>
          <p:nvPr/>
        </p:nvSpPr>
        <p:spPr>
          <a:xfrm rot="0">
            <a:off x="1028700" y="1028700"/>
            <a:ext cx="7510915" cy="1885950"/>
          </a:xfrm>
          <a:prstGeom prst="rect">
            <a:avLst/>
          </a:prstGeom>
        </p:spPr>
        <p:txBody>
          <a:bodyPr anchor="t" rtlCol="false" tIns="0" lIns="0" bIns="0" rIns="0">
            <a:spAutoFit/>
          </a:bodyPr>
          <a:lstStyle/>
          <a:p>
            <a:pPr>
              <a:lnSpc>
                <a:spcPts val="7440"/>
              </a:lnSpc>
            </a:pPr>
            <a:r>
              <a:rPr lang="en-US" sz="6200">
                <a:solidFill>
                  <a:srgbClr val="FFFFFF"/>
                </a:solidFill>
                <a:latin typeface="Cerebri Heavy Italics"/>
              </a:rPr>
              <a:t>HYPERPARAMETER TUNING</a:t>
            </a:r>
          </a:p>
        </p:txBody>
      </p:sp>
      <p:sp>
        <p:nvSpPr>
          <p:cNvPr name="AutoShape 17" id="17"/>
          <p:cNvSpPr/>
          <p:nvPr/>
        </p:nvSpPr>
        <p:spPr>
          <a:xfrm rot="0">
            <a:off x="13008124" y="8552254"/>
            <a:ext cx="5279876" cy="0"/>
          </a:xfrm>
          <a:prstGeom prst="line">
            <a:avLst/>
          </a:prstGeom>
          <a:ln cap="flat" w="38100">
            <a:solidFill>
              <a:srgbClr val="F95F19"/>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0026551" y="0"/>
            <a:ext cx="7637035" cy="7720082"/>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name="Group 4" id="4"/>
          <p:cNvGrpSpPr/>
          <p:nvPr/>
        </p:nvGrpSpPr>
        <p:grpSpPr>
          <a:xfrm rot="0">
            <a:off x="10650965" y="0"/>
            <a:ext cx="7637035" cy="7720082"/>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name="Group 6" id="6"/>
          <p:cNvGrpSpPr/>
          <p:nvPr/>
        </p:nvGrpSpPr>
        <p:grpSpPr>
          <a:xfrm rot="0">
            <a:off x="9323306" y="0"/>
            <a:ext cx="7637035" cy="7720082"/>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0" t="-23655" r="0" b="0"/>
              </a:stretch>
            </a:blipFill>
          </p:spPr>
        </p:sp>
      </p:grpSp>
      <p:sp>
        <p:nvSpPr>
          <p:cNvPr name="AutoShape 8" id="8"/>
          <p:cNvSpPr/>
          <p:nvPr/>
        </p:nvSpPr>
        <p:spPr>
          <a:xfrm rot="0">
            <a:off x="15239167" y="9220200"/>
            <a:ext cx="3093914" cy="0"/>
          </a:xfrm>
          <a:prstGeom prst="line">
            <a:avLst/>
          </a:prstGeom>
          <a:ln cap="flat" w="38100">
            <a:solidFill>
              <a:srgbClr val="F95F19"/>
            </a:solidFill>
            <a:prstDash val="solid"/>
            <a:headEnd type="none" len="sm" w="sm"/>
            <a:tailEnd type="none" len="sm" w="sm"/>
          </a:ln>
        </p:spPr>
      </p:sp>
      <p:sp>
        <p:nvSpPr>
          <p:cNvPr name="TextBox 9" id="9"/>
          <p:cNvSpPr txBox="true"/>
          <p:nvPr/>
        </p:nvSpPr>
        <p:spPr>
          <a:xfrm rot="0">
            <a:off x="1028700" y="2074597"/>
            <a:ext cx="8115300" cy="923925"/>
          </a:xfrm>
          <a:prstGeom prst="rect">
            <a:avLst/>
          </a:prstGeom>
        </p:spPr>
        <p:txBody>
          <a:bodyPr anchor="t" rtlCol="false" tIns="0" lIns="0" bIns="0" rIns="0">
            <a:spAutoFit/>
          </a:bodyPr>
          <a:lstStyle/>
          <a:p>
            <a:pPr algn="l" marL="0" indent="0" lvl="0">
              <a:lnSpc>
                <a:spcPts val="7320"/>
              </a:lnSpc>
              <a:spcBef>
                <a:spcPct val="0"/>
              </a:spcBef>
            </a:pPr>
            <a:r>
              <a:rPr lang="en-US" sz="6100">
                <a:solidFill>
                  <a:srgbClr val="FFFFFF"/>
                </a:solidFill>
                <a:latin typeface="Cerebri Heavy Italics"/>
              </a:rPr>
              <a:t>PERFORMANCE TEST</a:t>
            </a:r>
          </a:p>
        </p:txBody>
      </p:sp>
      <p:sp>
        <p:nvSpPr>
          <p:cNvPr name="TextBox 10" id="10"/>
          <p:cNvSpPr txBox="true"/>
          <p:nvPr/>
        </p:nvSpPr>
        <p:spPr>
          <a:xfrm rot="0">
            <a:off x="1028700" y="4446322"/>
            <a:ext cx="6479663" cy="109918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alpha val="80000"/>
                  </a:srgbClr>
                </a:solidFill>
                <a:latin typeface="Cerebri"/>
              </a:rPr>
              <a:t>Nilai MAPE prediksi hasil test model Catboost Regressor menggunakan x_test memiliki nilai tidak berbeda jauh dengan hasil training</a:t>
            </a:r>
          </a:p>
        </p:txBody>
      </p:sp>
      <p:sp>
        <p:nvSpPr>
          <p:cNvPr name="Freeform 11" id="11"/>
          <p:cNvSpPr/>
          <p:nvPr/>
        </p:nvSpPr>
        <p:spPr>
          <a:xfrm flipH="false" flipV="false" rot="0">
            <a:off x="1028700" y="5903958"/>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592490" y="5876619"/>
            <a:ext cx="6011123"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Train/x_train : 0.182039 atau 18.2 %</a:t>
            </a:r>
          </a:p>
        </p:txBody>
      </p:sp>
      <p:sp>
        <p:nvSpPr>
          <p:cNvPr name="Freeform 13" id="13"/>
          <p:cNvSpPr/>
          <p:nvPr/>
        </p:nvSpPr>
        <p:spPr>
          <a:xfrm flipH="false" flipV="false" rot="0">
            <a:off x="1028700" y="6560221"/>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592490" y="6532882"/>
            <a:ext cx="6011123"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Test/x_test : 0.183775 atau 18.4 %</a:t>
            </a:r>
          </a:p>
        </p:txBody>
      </p:sp>
      <p:sp>
        <p:nvSpPr>
          <p:cNvPr name="Freeform 15" id="15"/>
          <p:cNvSpPr/>
          <p:nvPr/>
        </p:nvSpPr>
        <p:spPr>
          <a:xfrm flipH="false" flipV="false" rot="0">
            <a:off x="1028700" y="7216484"/>
            <a:ext cx="339657" cy="339657"/>
          </a:xfrm>
          <a:custGeom>
            <a:avLst/>
            <a:gdLst/>
            <a:ahLst/>
            <a:cxnLst/>
            <a:rect r="r" b="b" t="t" l="l"/>
            <a:pathLst>
              <a:path h="339657" w="339657">
                <a:moveTo>
                  <a:pt x="0" y="0"/>
                </a:moveTo>
                <a:lnTo>
                  <a:pt x="339657" y="0"/>
                </a:lnTo>
                <a:lnTo>
                  <a:pt x="339657" y="339656"/>
                </a:lnTo>
                <a:lnTo>
                  <a:pt x="0" y="339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592490" y="7189144"/>
            <a:ext cx="6011123" cy="72771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Test lebih tinggi sedikit sebesar 0.2 % dikategorikan bagus</a:t>
            </a:r>
          </a:p>
        </p:txBody>
      </p:sp>
      <p:sp>
        <p:nvSpPr>
          <p:cNvPr name="AutoShape 17" id="17"/>
          <p:cNvSpPr/>
          <p:nvPr/>
        </p:nvSpPr>
        <p:spPr>
          <a:xfrm rot="0">
            <a:off x="0" y="1028700"/>
            <a:ext cx="3048833" cy="0"/>
          </a:xfrm>
          <a:prstGeom prst="line">
            <a:avLst/>
          </a:prstGeom>
          <a:ln cap="flat" w="38100">
            <a:solidFill>
              <a:srgbClr val="F95F19"/>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AutoShape 2" id="2"/>
          <p:cNvSpPr/>
          <p:nvPr/>
        </p:nvSpPr>
        <p:spPr>
          <a:xfrm rot="0">
            <a:off x="15239167" y="9220200"/>
            <a:ext cx="3093914" cy="0"/>
          </a:xfrm>
          <a:prstGeom prst="line">
            <a:avLst/>
          </a:prstGeom>
          <a:ln cap="flat" w="38100">
            <a:solidFill>
              <a:srgbClr val="F95F19"/>
            </a:solidFill>
            <a:prstDash val="solid"/>
            <a:headEnd type="none" len="sm" w="sm"/>
            <a:tailEnd type="none" len="sm" w="sm"/>
          </a:ln>
        </p:spPr>
      </p:sp>
      <p:sp>
        <p:nvSpPr>
          <p:cNvPr name="AutoShape 3" id="3"/>
          <p:cNvSpPr/>
          <p:nvPr/>
        </p:nvSpPr>
        <p:spPr>
          <a:xfrm rot="0">
            <a:off x="0" y="1028700"/>
            <a:ext cx="3048833" cy="0"/>
          </a:xfrm>
          <a:prstGeom prst="line">
            <a:avLst/>
          </a:prstGeom>
          <a:ln cap="flat" w="38100">
            <a:solidFill>
              <a:srgbClr val="F95F19"/>
            </a:solidFill>
            <a:prstDash val="solid"/>
            <a:headEnd type="none" len="sm" w="sm"/>
            <a:tailEnd type="none" len="sm" w="sm"/>
          </a:ln>
        </p:spPr>
      </p:sp>
      <p:sp>
        <p:nvSpPr>
          <p:cNvPr name="Freeform 4" id="4"/>
          <p:cNvSpPr/>
          <p:nvPr/>
        </p:nvSpPr>
        <p:spPr>
          <a:xfrm flipH="false" flipV="false" rot="0">
            <a:off x="9372600" y="2194882"/>
            <a:ext cx="7886700" cy="5924834"/>
          </a:xfrm>
          <a:custGeom>
            <a:avLst/>
            <a:gdLst/>
            <a:ahLst/>
            <a:cxnLst/>
            <a:rect r="r" b="b" t="t" l="l"/>
            <a:pathLst>
              <a:path h="5924834" w="7886700">
                <a:moveTo>
                  <a:pt x="0" y="0"/>
                </a:moveTo>
                <a:lnTo>
                  <a:pt x="7886700" y="0"/>
                </a:lnTo>
                <a:lnTo>
                  <a:pt x="7886700" y="5924834"/>
                </a:lnTo>
                <a:lnTo>
                  <a:pt x="0" y="5924834"/>
                </a:lnTo>
                <a:lnTo>
                  <a:pt x="0" y="0"/>
                </a:lnTo>
                <a:close/>
              </a:path>
            </a:pathLst>
          </a:custGeom>
          <a:blipFill>
            <a:blip r:embed="rId2"/>
            <a:stretch>
              <a:fillRect l="0" t="0" r="0" b="0"/>
            </a:stretch>
          </a:blipFill>
        </p:spPr>
      </p:sp>
      <p:sp>
        <p:nvSpPr>
          <p:cNvPr name="TextBox 5" id="5"/>
          <p:cNvSpPr txBox="true"/>
          <p:nvPr/>
        </p:nvSpPr>
        <p:spPr>
          <a:xfrm rot="0">
            <a:off x="1028700" y="2074597"/>
            <a:ext cx="8115300" cy="923925"/>
          </a:xfrm>
          <a:prstGeom prst="rect">
            <a:avLst/>
          </a:prstGeom>
        </p:spPr>
        <p:txBody>
          <a:bodyPr anchor="t" rtlCol="false" tIns="0" lIns="0" bIns="0" rIns="0">
            <a:spAutoFit/>
          </a:bodyPr>
          <a:lstStyle/>
          <a:p>
            <a:pPr algn="l" marL="0" indent="0" lvl="0">
              <a:lnSpc>
                <a:spcPts val="7320"/>
              </a:lnSpc>
              <a:spcBef>
                <a:spcPct val="0"/>
              </a:spcBef>
            </a:pPr>
            <a:r>
              <a:rPr lang="en-US" sz="6100">
                <a:solidFill>
                  <a:srgbClr val="FFFFFF"/>
                </a:solidFill>
                <a:latin typeface="Cerebri Heavy Italics"/>
              </a:rPr>
              <a:t>RESIDUAL ANALYSIS</a:t>
            </a:r>
          </a:p>
        </p:txBody>
      </p:sp>
      <p:sp>
        <p:nvSpPr>
          <p:cNvPr name="TextBox 6" id="6"/>
          <p:cNvSpPr txBox="true"/>
          <p:nvPr/>
        </p:nvSpPr>
        <p:spPr>
          <a:xfrm rot="0">
            <a:off x="1028700" y="3432820"/>
            <a:ext cx="7476729" cy="2548369"/>
          </a:xfrm>
          <a:prstGeom prst="rect">
            <a:avLst/>
          </a:prstGeom>
        </p:spPr>
        <p:txBody>
          <a:bodyPr anchor="t" rtlCol="false" tIns="0" lIns="0" bIns="0" rIns="0">
            <a:spAutoFit/>
          </a:bodyPr>
          <a:lstStyle/>
          <a:p>
            <a:pPr>
              <a:lnSpc>
                <a:spcPts val="3392"/>
              </a:lnSpc>
            </a:pPr>
            <a:r>
              <a:rPr lang="en-US" sz="2423">
                <a:solidFill>
                  <a:srgbClr val="FFFFFF">
                    <a:alpha val="80000"/>
                  </a:srgbClr>
                </a:solidFill>
                <a:latin typeface="Cerebri"/>
              </a:rPr>
              <a:t>Data asli memiliki kemiringan atau slope 0.99 atau hasil ideal. Semakin tinggi nilai price semakin besar error prediksi dibandingkan nilai asli. Data dengan nilai diatas sekitar 185000 nilai error prediksi lebih besar dibanding data dibawah 185000.</a:t>
            </a:r>
          </a:p>
          <a:p>
            <a:pPr algn="l" marL="0" indent="0" lvl="0">
              <a:lnSpc>
                <a:spcPts val="3392"/>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sp>
        <p:nvSpPr>
          <p:cNvPr name="AutoShape 2" id="2"/>
          <p:cNvSpPr/>
          <p:nvPr/>
        </p:nvSpPr>
        <p:spPr>
          <a:xfrm rot="0">
            <a:off x="15239167" y="9220200"/>
            <a:ext cx="3093914" cy="0"/>
          </a:xfrm>
          <a:prstGeom prst="line">
            <a:avLst/>
          </a:prstGeom>
          <a:ln cap="flat" w="38100">
            <a:solidFill>
              <a:srgbClr val="F95F19"/>
            </a:solidFill>
            <a:prstDash val="solid"/>
            <a:headEnd type="none" len="sm" w="sm"/>
            <a:tailEnd type="none" len="sm" w="sm"/>
          </a:ln>
        </p:spPr>
      </p:sp>
      <p:sp>
        <p:nvSpPr>
          <p:cNvPr name="AutoShape 3" id="3"/>
          <p:cNvSpPr/>
          <p:nvPr/>
        </p:nvSpPr>
        <p:spPr>
          <a:xfrm rot="0">
            <a:off x="0" y="1028700"/>
            <a:ext cx="3048833" cy="0"/>
          </a:xfrm>
          <a:prstGeom prst="line">
            <a:avLst/>
          </a:prstGeom>
          <a:ln cap="flat" w="38100">
            <a:solidFill>
              <a:srgbClr val="F95F19"/>
            </a:solidFill>
            <a:prstDash val="solid"/>
            <a:headEnd type="none" len="sm" w="sm"/>
            <a:tailEnd type="none" len="sm" w="sm"/>
          </a:ln>
        </p:spPr>
      </p:sp>
      <p:sp>
        <p:nvSpPr>
          <p:cNvPr name="Freeform 4" id="4"/>
          <p:cNvSpPr/>
          <p:nvPr/>
        </p:nvSpPr>
        <p:spPr>
          <a:xfrm flipH="false" flipV="false" rot="0">
            <a:off x="6359067" y="3069806"/>
            <a:ext cx="10900233" cy="6169444"/>
          </a:xfrm>
          <a:custGeom>
            <a:avLst/>
            <a:gdLst/>
            <a:ahLst/>
            <a:cxnLst/>
            <a:rect r="r" b="b" t="t" l="l"/>
            <a:pathLst>
              <a:path h="6169444" w="10900233">
                <a:moveTo>
                  <a:pt x="0" y="0"/>
                </a:moveTo>
                <a:lnTo>
                  <a:pt x="10900233" y="0"/>
                </a:lnTo>
                <a:lnTo>
                  <a:pt x="10900233" y="6169444"/>
                </a:lnTo>
                <a:lnTo>
                  <a:pt x="0" y="6169444"/>
                </a:lnTo>
                <a:lnTo>
                  <a:pt x="0" y="0"/>
                </a:lnTo>
                <a:close/>
              </a:path>
            </a:pathLst>
          </a:custGeom>
          <a:blipFill>
            <a:blip r:embed="rId2"/>
            <a:stretch>
              <a:fillRect l="0" t="0" r="0" b="0"/>
            </a:stretch>
          </a:blipFill>
        </p:spPr>
      </p:sp>
      <p:sp>
        <p:nvSpPr>
          <p:cNvPr name="TextBox 5" id="5"/>
          <p:cNvSpPr txBox="true"/>
          <p:nvPr/>
        </p:nvSpPr>
        <p:spPr>
          <a:xfrm rot="0">
            <a:off x="4642943" y="1028700"/>
            <a:ext cx="9002114" cy="923925"/>
          </a:xfrm>
          <a:prstGeom prst="rect">
            <a:avLst/>
          </a:prstGeom>
        </p:spPr>
        <p:txBody>
          <a:bodyPr anchor="t" rtlCol="false" tIns="0" lIns="0" bIns="0" rIns="0">
            <a:spAutoFit/>
          </a:bodyPr>
          <a:lstStyle/>
          <a:p>
            <a:pPr algn="l" marL="0" indent="0" lvl="0">
              <a:lnSpc>
                <a:spcPts val="7320"/>
              </a:lnSpc>
              <a:spcBef>
                <a:spcPct val="0"/>
              </a:spcBef>
            </a:pPr>
            <a:r>
              <a:rPr lang="en-US" sz="6100">
                <a:solidFill>
                  <a:srgbClr val="FFFFFF"/>
                </a:solidFill>
                <a:latin typeface="Cerebri Heavy Italics"/>
              </a:rPr>
              <a:t>FEATURE IMPORTANCE</a:t>
            </a:r>
          </a:p>
        </p:txBody>
      </p:sp>
      <p:sp>
        <p:nvSpPr>
          <p:cNvPr name="TextBox 6" id="6"/>
          <p:cNvSpPr txBox="true"/>
          <p:nvPr/>
        </p:nvSpPr>
        <p:spPr>
          <a:xfrm rot="0">
            <a:off x="1471737" y="3031706"/>
            <a:ext cx="3523536" cy="2585085"/>
          </a:xfrm>
          <a:prstGeom prst="rect">
            <a:avLst/>
          </a:prstGeom>
        </p:spPr>
        <p:txBody>
          <a:bodyPr anchor="t" rtlCol="false" tIns="0" lIns="0" bIns="0" rIns="0">
            <a:spAutoFit/>
          </a:bodyPr>
          <a:lstStyle/>
          <a:p>
            <a:pPr>
              <a:lnSpc>
                <a:spcPts val="2940"/>
              </a:lnSpc>
            </a:pPr>
            <a:r>
              <a:rPr lang="en-US" sz="2100">
                <a:solidFill>
                  <a:srgbClr val="FFFFFF"/>
                </a:solidFill>
                <a:latin typeface="Cerebri"/>
              </a:rPr>
              <a:t>5 Fitur terpenting</a:t>
            </a:r>
          </a:p>
          <a:p>
            <a:pPr marL="453390" indent="-226695" lvl="1">
              <a:lnSpc>
                <a:spcPts val="2940"/>
              </a:lnSpc>
              <a:buFont typeface="Arial"/>
              <a:buChar char="•"/>
            </a:pPr>
            <a:r>
              <a:rPr lang="en-US" sz="2100">
                <a:solidFill>
                  <a:srgbClr val="FFFFFF"/>
                </a:solidFill>
                <a:latin typeface="Cerebri"/>
              </a:rPr>
              <a:t> Year : 27.449833</a:t>
            </a:r>
          </a:p>
          <a:p>
            <a:pPr marL="453390" indent="-226695" lvl="1">
              <a:lnSpc>
                <a:spcPts val="2940"/>
              </a:lnSpc>
              <a:buFont typeface="Arial"/>
              <a:buChar char="•"/>
            </a:pPr>
            <a:r>
              <a:rPr lang="en-US" sz="2100">
                <a:solidFill>
                  <a:srgbClr val="FFFFFF"/>
                </a:solidFill>
                <a:latin typeface="Cerebri"/>
              </a:rPr>
              <a:t> Engine_Size : 19.658141</a:t>
            </a:r>
          </a:p>
          <a:p>
            <a:pPr marL="453390" indent="-226695" lvl="1">
              <a:lnSpc>
                <a:spcPts val="2940"/>
              </a:lnSpc>
              <a:buFont typeface="Arial"/>
              <a:buChar char="•"/>
            </a:pPr>
            <a:r>
              <a:rPr lang="en-US" sz="2100">
                <a:solidFill>
                  <a:srgbClr val="FFFFFF"/>
                </a:solidFill>
                <a:latin typeface="Cerebri"/>
              </a:rPr>
              <a:t>3. Type 1_3 : 9.770600</a:t>
            </a:r>
          </a:p>
          <a:p>
            <a:pPr marL="453390" indent="-226695" lvl="1">
              <a:lnSpc>
                <a:spcPts val="2940"/>
              </a:lnSpc>
              <a:buFont typeface="Arial"/>
              <a:buChar char="•"/>
            </a:pPr>
            <a:r>
              <a:rPr lang="en-US" sz="2100">
                <a:solidFill>
                  <a:srgbClr val="FFFFFF"/>
                </a:solidFill>
                <a:latin typeface="Cerebri"/>
              </a:rPr>
              <a:t>4. Mileage : 7.695191</a:t>
            </a:r>
          </a:p>
          <a:p>
            <a:pPr marL="453390" indent="-226695" lvl="1">
              <a:lnSpc>
                <a:spcPts val="2940"/>
              </a:lnSpc>
              <a:buFont typeface="Arial"/>
              <a:buChar char="•"/>
            </a:pPr>
            <a:r>
              <a:rPr lang="en-US" sz="2100">
                <a:solidFill>
                  <a:srgbClr val="FFFFFF"/>
                </a:solidFill>
                <a:latin typeface="Cerebri"/>
              </a:rPr>
              <a:t>5. Type 1_5 : 5.668083</a:t>
            </a:r>
          </a:p>
          <a:p>
            <a:pPr algn="ctr">
              <a:lnSpc>
                <a:spcPts val="294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0026551" y="0"/>
            <a:ext cx="7637035" cy="7720082"/>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name="Group 4" id="4"/>
          <p:cNvGrpSpPr/>
          <p:nvPr/>
        </p:nvGrpSpPr>
        <p:grpSpPr>
          <a:xfrm rot="0">
            <a:off x="10650965" y="0"/>
            <a:ext cx="7637035" cy="7720082"/>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name="Group 6" id="6"/>
          <p:cNvGrpSpPr/>
          <p:nvPr/>
        </p:nvGrpSpPr>
        <p:grpSpPr>
          <a:xfrm rot="0">
            <a:off x="9323306" y="0"/>
            <a:ext cx="7637035" cy="7720082"/>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0" t="-23655" r="0" b="0"/>
              </a:stretch>
            </a:blipFill>
          </p:spPr>
        </p:sp>
      </p:grpSp>
      <p:sp>
        <p:nvSpPr>
          <p:cNvPr name="AutoShape 8" id="8"/>
          <p:cNvSpPr/>
          <p:nvPr/>
        </p:nvSpPr>
        <p:spPr>
          <a:xfrm rot="0">
            <a:off x="15239167" y="9220200"/>
            <a:ext cx="3093914" cy="0"/>
          </a:xfrm>
          <a:prstGeom prst="line">
            <a:avLst/>
          </a:prstGeom>
          <a:ln cap="flat" w="38100">
            <a:solidFill>
              <a:srgbClr val="F95F19"/>
            </a:solidFill>
            <a:prstDash val="solid"/>
            <a:headEnd type="none" len="sm" w="sm"/>
            <a:tailEnd type="none" len="sm" w="sm"/>
          </a:ln>
        </p:spPr>
      </p:sp>
      <p:sp>
        <p:nvSpPr>
          <p:cNvPr name="TextBox 9" id="9"/>
          <p:cNvSpPr txBox="true"/>
          <p:nvPr/>
        </p:nvSpPr>
        <p:spPr>
          <a:xfrm rot="0">
            <a:off x="1028700" y="2074597"/>
            <a:ext cx="8115300" cy="923925"/>
          </a:xfrm>
          <a:prstGeom prst="rect">
            <a:avLst/>
          </a:prstGeom>
        </p:spPr>
        <p:txBody>
          <a:bodyPr anchor="t" rtlCol="false" tIns="0" lIns="0" bIns="0" rIns="0">
            <a:spAutoFit/>
          </a:bodyPr>
          <a:lstStyle/>
          <a:p>
            <a:pPr algn="l" marL="0" indent="0" lvl="0">
              <a:lnSpc>
                <a:spcPts val="7320"/>
              </a:lnSpc>
              <a:spcBef>
                <a:spcPct val="0"/>
              </a:spcBef>
            </a:pPr>
            <a:r>
              <a:rPr lang="en-US" sz="6100">
                <a:solidFill>
                  <a:srgbClr val="FFFFFF"/>
                </a:solidFill>
                <a:latin typeface="Cerebri Heavy Italics"/>
              </a:rPr>
              <a:t>KESIMPULAN</a:t>
            </a:r>
          </a:p>
        </p:txBody>
      </p:sp>
      <p:sp>
        <p:nvSpPr>
          <p:cNvPr name="Freeform 10" id="10"/>
          <p:cNvSpPr/>
          <p:nvPr/>
        </p:nvSpPr>
        <p:spPr>
          <a:xfrm flipH="false" flipV="false" rot="0">
            <a:off x="1028700" y="3547567"/>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592490" y="3501178"/>
            <a:ext cx="6011123" cy="1598930"/>
          </a:xfrm>
          <a:prstGeom prst="rect">
            <a:avLst/>
          </a:prstGeom>
        </p:spPr>
        <p:txBody>
          <a:bodyPr anchor="t" rtlCol="false" tIns="0" lIns="0" bIns="0" rIns="0">
            <a:spAutoFit/>
          </a:bodyPr>
          <a:lstStyle/>
          <a:p>
            <a:pPr algn="l" marL="0" indent="0" lvl="0">
              <a:lnSpc>
                <a:spcPts val="3219"/>
              </a:lnSpc>
              <a:spcBef>
                <a:spcPct val="0"/>
              </a:spcBef>
            </a:pPr>
            <a:r>
              <a:rPr lang="en-US" sz="2299">
                <a:solidFill>
                  <a:srgbClr val="FFFFFF"/>
                </a:solidFill>
                <a:latin typeface="Cerebri"/>
              </a:rPr>
              <a:t>Model CatBoost Regressor dengan hyperparameter terbaik dan TransformedTargetRegressor menunjukkan hasil terbaik.</a:t>
            </a:r>
          </a:p>
        </p:txBody>
      </p:sp>
      <p:sp>
        <p:nvSpPr>
          <p:cNvPr name="Freeform 12" id="12"/>
          <p:cNvSpPr/>
          <p:nvPr/>
        </p:nvSpPr>
        <p:spPr>
          <a:xfrm flipH="false" flipV="false" rot="0">
            <a:off x="1028700" y="5221050"/>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592490" y="5163900"/>
            <a:ext cx="6011123" cy="798830"/>
          </a:xfrm>
          <a:prstGeom prst="rect">
            <a:avLst/>
          </a:prstGeom>
        </p:spPr>
        <p:txBody>
          <a:bodyPr anchor="t" rtlCol="false" tIns="0" lIns="0" bIns="0" rIns="0">
            <a:spAutoFit/>
          </a:bodyPr>
          <a:lstStyle/>
          <a:p>
            <a:pPr algn="l" marL="0" indent="0" lvl="0">
              <a:lnSpc>
                <a:spcPts val="3219"/>
              </a:lnSpc>
              <a:spcBef>
                <a:spcPct val="0"/>
              </a:spcBef>
            </a:pPr>
            <a:r>
              <a:rPr lang="en-US" sz="2299">
                <a:solidFill>
                  <a:srgbClr val="FFFFFF"/>
                </a:solidFill>
                <a:latin typeface="Cerebri"/>
              </a:rPr>
              <a:t>Performa baik pada x_test, menunjukkan konsistensi dan ketidakberlanjutan.</a:t>
            </a:r>
          </a:p>
        </p:txBody>
      </p:sp>
      <p:sp>
        <p:nvSpPr>
          <p:cNvPr name="AutoShape 14" id="14"/>
          <p:cNvSpPr/>
          <p:nvPr/>
        </p:nvSpPr>
        <p:spPr>
          <a:xfrm rot="0">
            <a:off x="0" y="1028700"/>
            <a:ext cx="3048833" cy="0"/>
          </a:xfrm>
          <a:prstGeom prst="line">
            <a:avLst/>
          </a:prstGeom>
          <a:ln cap="flat" w="38100">
            <a:solidFill>
              <a:srgbClr val="F95F19"/>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9804354" y="0"/>
            <a:ext cx="7064759" cy="7141583"/>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name="Group 4" id="4"/>
          <p:cNvGrpSpPr/>
          <p:nvPr/>
        </p:nvGrpSpPr>
        <p:grpSpPr>
          <a:xfrm rot="0">
            <a:off x="10591054" y="0"/>
            <a:ext cx="7064759" cy="7141583"/>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name="Group 6" id="6"/>
          <p:cNvGrpSpPr/>
          <p:nvPr/>
        </p:nvGrpSpPr>
        <p:grpSpPr>
          <a:xfrm rot="0">
            <a:off x="11454358" y="0"/>
            <a:ext cx="7064759" cy="7141583"/>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0" t="-35490" r="0" b="-12896"/>
              </a:stretch>
            </a:blipFill>
          </p:spPr>
        </p:sp>
      </p:grpSp>
      <p:grpSp>
        <p:nvGrpSpPr>
          <p:cNvPr name="Group 8" id="8"/>
          <p:cNvGrpSpPr/>
          <p:nvPr/>
        </p:nvGrpSpPr>
        <p:grpSpPr>
          <a:xfrm rot="0">
            <a:off x="2326756" y="5860456"/>
            <a:ext cx="5882779" cy="1783567"/>
            <a:chOff x="0" y="0"/>
            <a:chExt cx="7843705" cy="2378089"/>
          </a:xfrm>
        </p:grpSpPr>
        <p:sp>
          <p:nvSpPr>
            <p:cNvPr name="Freeform 9" id="9"/>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3098" y="117762"/>
              <a:ext cx="6860608" cy="4730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FAKTOR PASAR</a:t>
              </a:r>
            </a:p>
          </p:txBody>
        </p:sp>
        <p:sp>
          <p:nvSpPr>
            <p:cNvPr name="TextBox 11" id="11"/>
            <p:cNvSpPr txBox="true"/>
            <p:nvPr/>
          </p:nvSpPr>
          <p:spPr>
            <a:xfrm rot="0">
              <a:off x="983098" y="925209"/>
              <a:ext cx="6860608" cy="1452880"/>
            </a:xfrm>
            <a:prstGeom prst="rect">
              <a:avLst/>
            </a:prstGeom>
          </p:spPr>
          <p:txBody>
            <a:bodyPr anchor="t" rtlCol="false" tIns="0" lIns="0" bIns="0" rIns="0">
              <a:spAutoFit/>
            </a:bodyPr>
            <a:lstStyle/>
            <a:p>
              <a:pPr algn="l">
                <a:lnSpc>
                  <a:spcPts val="2940"/>
                </a:lnSpc>
                <a:spcBef>
                  <a:spcPct val="0"/>
                </a:spcBef>
              </a:pPr>
              <a:r>
                <a:rPr lang="en-US" sz="2100" u="none">
                  <a:solidFill>
                    <a:srgbClr val="FFFFFF">
                      <a:alpha val="80000"/>
                    </a:srgbClr>
                  </a:solidFill>
                  <a:latin typeface="Cerebri"/>
                </a:rPr>
                <a:t>Pertimbangkan faktor konteks pasar untuk hasil yang lebih akurat.</a:t>
              </a:r>
            </a:p>
            <a:p>
              <a:pPr algn="l" marL="0" indent="0" lvl="0">
                <a:lnSpc>
                  <a:spcPts val="2940"/>
                </a:lnSpc>
                <a:spcBef>
                  <a:spcPct val="0"/>
                </a:spcBef>
              </a:pPr>
            </a:p>
          </p:txBody>
        </p:sp>
      </p:grpSp>
      <p:grpSp>
        <p:nvGrpSpPr>
          <p:cNvPr name="Group 12" id="12"/>
          <p:cNvGrpSpPr/>
          <p:nvPr/>
        </p:nvGrpSpPr>
        <p:grpSpPr>
          <a:xfrm rot="0">
            <a:off x="1028700" y="3874704"/>
            <a:ext cx="5882779" cy="1783567"/>
            <a:chOff x="0" y="0"/>
            <a:chExt cx="7843705" cy="2378089"/>
          </a:xfrm>
        </p:grpSpPr>
        <p:sp>
          <p:nvSpPr>
            <p:cNvPr name="Freeform 13" id="13"/>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983098" y="117762"/>
              <a:ext cx="6860608" cy="4730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MODEL CATBOOST REGRESSOR</a:t>
              </a:r>
            </a:p>
          </p:txBody>
        </p:sp>
        <p:sp>
          <p:nvSpPr>
            <p:cNvPr name="TextBox 15" id="15"/>
            <p:cNvSpPr txBox="true"/>
            <p:nvPr/>
          </p:nvSpPr>
          <p:spPr>
            <a:xfrm rot="0">
              <a:off x="983098" y="925209"/>
              <a:ext cx="6860608" cy="1452880"/>
            </a:xfrm>
            <a:prstGeom prst="rect">
              <a:avLst/>
            </a:prstGeom>
          </p:spPr>
          <p:txBody>
            <a:bodyPr anchor="t" rtlCol="false" tIns="0" lIns="0" bIns="0" rIns="0">
              <a:spAutoFit/>
            </a:bodyPr>
            <a:lstStyle/>
            <a:p>
              <a:pPr algn="l">
                <a:lnSpc>
                  <a:spcPts val="2940"/>
                </a:lnSpc>
                <a:spcBef>
                  <a:spcPct val="0"/>
                </a:spcBef>
              </a:pPr>
              <a:r>
                <a:rPr lang="en-US" sz="2100">
                  <a:solidFill>
                    <a:srgbClr val="FFFFFF">
                      <a:alpha val="80000"/>
                    </a:srgbClr>
                  </a:solidFill>
                  <a:latin typeface="Cerebri"/>
                </a:rPr>
                <a:t>Impl</a:t>
              </a:r>
              <a:r>
                <a:rPr lang="en-US" sz="2100" u="none">
                  <a:solidFill>
                    <a:srgbClr val="FFFFFF">
                      <a:alpha val="80000"/>
                    </a:srgbClr>
                  </a:solidFill>
                  <a:latin typeface="Cerebri"/>
                </a:rPr>
                <a:t>ementasikan model CatBoost Regressor di lingkungan produksi.</a:t>
              </a:r>
            </a:p>
            <a:p>
              <a:pPr algn="l" marL="0" indent="0" lvl="0">
                <a:lnSpc>
                  <a:spcPts val="2940"/>
                </a:lnSpc>
                <a:spcBef>
                  <a:spcPct val="0"/>
                </a:spcBef>
              </a:pPr>
            </a:p>
          </p:txBody>
        </p:sp>
      </p:grpSp>
      <p:grpSp>
        <p:nvGrpSpPr>
          <p:cNvPr name="Group 16" id="16"/>
          <p:cNvGrpSpPr/>
          <p:nvPr/>
        </p:nvGrpSpPr>
        <p:grpSpPr>
          <a:xfrm rot="0">
            <a:off x="3624813" y="7846208"/>
            <a:ext cx="5882779" cy="1412092"/>
            <a:chOff x="0" y="0"/>
            <a:chExt cx="7843705" cy="1882789"/>
          </a:xfrm>
        </p:grpSpPr>
        <p:sp>
          <p:nvSpPr>
            <p:cNvPr name="Freeform 17" id="17"/>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983098" y="117762"/>
              <a:ext cx="6860608" cy="4730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TINGKATKAN MODEL</a:t>
              </a:r>
            </a:p>
          </p:txBody>
        </p:sp>
        <p:sp>
          <p:nvSpPr>
            <p:cNvPr name="TextBox 19" id="19"/>
            <p:cNvSpPr txBox="true"/>
            <p:nvPr/>
          </p:nvSpPr>
          <p:spPr>
            <a:xfrm rot="0">
              <a:off x="983098" y="925209"/>
              <a:ext cx="6860608" cy="95758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alpha val="80000"/>
                    </a:srgbClr>
                  </a:solidFill>
                  <a:latin typeface="Cerebri"/>
                </a:rPr>
                <a:t>Tinjau kembali dan perbarui model secara berkala untuk meningkatkan performa.</a:t>
              </a:r>
            </a:p>
          </p:txBody>
        </p:sp>
      </p:grpSp>
      <p:sp>
        <p:nvSpPr>
          <p:cNvPr name="TextBox 20" id="20"/>
          <p:cNvSpPr txBox="true"/>
          <p:nvPr/>
        </p:nvSpPr>
        <p:spPr>
          <a:xfrm rot="0">
            <a:off x="1028700" y="1028700"/>
            <a:ext cx="7510915" cy="971550"/>
          </a:xfrm>
          <a:prstGeom prst="rect">
            <a:avLst/>
          </a:prstGeom>
        </p:spPr>
        <p:txBody>
          <a:bodyPr anchor="t" rtlCol="false" tIns="0" lIns="0" bIns="0" rIns="0">
            <a:spAutoFit/>
          </a:bodyPr>
          <a:lstStyle/>
          <a:p>
            <a:pPr>
              <a:lnSpc>
                <a:spcPts val="7679"/>
              </a:lnSpc>
            </a:pPr>
            <a:r>
              <a:rPr lang="en-US" sz="6399">
                <a:solidFill>
                  <a:srgbClr val="FFFFFF"/>
                </a:solidFill>
                <a:latin typeface="Cerebri Heavy Italics"/>
              </a:rPr>
              <a:t>REKOMENDASI</a:t>
            </a:r>
          </a:p>
        </p:txBody>
      </p:sp>
      <p:sp>
        <p:nvSpPr>
          <p:cNvPr name="AutoShape 21" id="21"/>
          <p:cNvSpPr/>
          <p:nvPr/>
        </p:nvSpPr>
        <p:spPr>
          <a:xfrm rot="0">
            <a:off x="13008124" y="8552254"/>
            <a:ext cx="5279876" cy="0"/>
          </a:xfrm>
          <a:prstGeom prst="line">
            <a:avLst/>
          </a:prstGeom>
          <a:ln cap="flat" w="38100">
            <a:solidFill>
              <a:srgbClr val="F95F19"/>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028700" y="0"/>
            <a:ext cx="10176340" cy="10287000"/>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name="Group 4" id="4"/>
          <p:cNvGrpSpPr/>
          <p:nvPr/>
        </p:nvGrpSpPr>
        <p:grpSpPr>
          <a:xfrm rot="0">
            <a:off x="376623" y="0"/>
            <a:ext cx="10176340" cy="10287000"/>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name="Group 6" id="6"/>
          <p:cNvGrpSpPr/>
          <p:nvPr/>
        </p:nvGrpSpPr>
        <p:grpSpPr>
          <a:xfrm rot="0">
            <a:off x="-380800" y="0"/>
            <a:ext cx="10176340" cy="10287000"/>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51631" t="0" r="0" b="0"/>
              </a:stretch>
            </a:blipFill>
          </p:spPr>
        </p:sp>
      </p:grpSp>
      <p:sp>
        <p:nvSpPr>
          <p:cNvPr name="TextBox 8" id="8"/>
          <p:cNvSpPr txBox="true"/>
          <p:nvPr/>
        </p:nvSpPr>
        <p:spPr>
          <a:xfrm rot="0">
            <a:off x="12057068" y="1730766"/>
            <a:ext cx="5202232" cy="971550"/>
          </a:xfrm>
          <a:prstGeom prst="rect">
            <a:avLst/>
          </a:prstGeom>
        </p:spPr>
        <p:txBody>
          <a:bodyPr anchor="t" rtlCol="false" tIns="0" lIns="0" bIns="0" rIns="0">
            <a:spAutoFit/>
          </a:bodyPr>
          <a:lstStyle/>
          <a:p>
            <a:pPr marL="0" indent="0" lvl="0">
              <a:lnSpc>
                <a:spcPts val="7679"/>
              </a:lnSpc>
              <a:spcBef>
                <a:spcPct val="0"/>
              </a:spcBef>
            </a:pPr>
            <a:r>
              <a:rPr lang="en-US" sz="6399">
                <a:solidFill>
                  <a:srgbClr val="FFFFFF"/>
                </a:solidFill>
                <a:latin typeface="Cerebri Heavy Italics"/>
              </a:rPr>
              <a:t>THANK YOU!</a:t>
            </a:r>
          </a:p>
        </p:txBody>
      </p:sp>
      <p:sp>
        <p:nvSpPr>
          <p:cNvPr name="AutoShape 9" id="9"/>
          <p:cNvSpPr/>
          <p:nvPr/>
        </p:nvSpPr>
        <p:spPr>
          <a:xfrm rot="0">
            <a:off x="15194086" y="1028700"/>
            <a:ext cx="3093914" cy="0"/>
          </a:xfrm>
          <a:prstGeom prst="line">
            <a:avLst/>
          </a:prstGeom>
          <a:ln cap="flat" w="38100">
            <a:solidFill>
              <a:srgbClr val="F95F19"/>
            </a:solidFill>
            <a:prstDash val="solid"/>
            <a:headEnd type="none" len="sm" w="sm"/>
            <a:tailEnd type="none" len="sm" w="sm"/>
          </a:ln>
        </p:spPr>
      </p:sp>
      <p:sp>
        <p:nvSpPr>
          <p:cNvPr name="AutoShape 10" id="10"/>
          <p:cNvSpPr/>
          <p:nvPr/>
        </p:nvSpPr>
        <p:spPr>
          <a:xfrm rot="0">
            <a:off x="11205040" y="3366283"/>
            <a:ext cx="3093914" cy="0"/>
          </a:xfrm>
          <a:prstGeom prst="line">
            <a:avLst/>
          </a:prstGeom>
          <a:ln cap="flat" w="38100">
            <a:solidFill>
              <a:srgbClr val="F95F19"/>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9804354" y="0"/>
            <a:ext cx="7064759" cy="7141583"/>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name="Group 4" id="4"/>
          <p:cNvGrpSpPr/>
          <p:nvPr/>
        </p:nvGrpSpPr>
        <p:grpSpPr>
          <a:xfrm rot="0">
            <a:off x="10591054" y="0"/>
            <a:ext cx="7064759" cy="7141583"/>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name="Group 6" id="6"/>
          <p:cNvGrpSpPr/>
          <p:nvPr/>
        </p:nvGrpSpPr>
        <p:grpSpPr>
          <a:xfrm rot="0">
            <a:off x="11454358" y="0"/>
            <a:ext cx="7064759" cy="7141583"/>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0" t="-35490" r="0" b="-12896"/>
              </a:stretch>
            </a:blipFill>
          </p:spPr>
        </p:sp>
      </p:grpSp>
      <p:grpSp>
        <p:nvGrpSpPr>
          <p:cNvPr name="Group 8" id="8"/>
          <p:cNvGrpSpPr/>
          <p:nvPr/>
        </p:nvGrpSpPr>
        <p:grpSpPr>
          <a:xfrm rot="0">
            <a:off x="1028700" y="3874704"/>
            <a:ext cx="5882779" cy="1528978"/>
            <a:chOff x="0" y="0"/>
            <a:chExt cx="7843705" cy="2038637"/>
          </a:xfrm>
        </p:grpSpPr>
        <p:sp>
          <p:nvSpPr>
            <p:cNvPr name="Freeform 9" id="9"/>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3098" y="117762"/>
              <a:ext cx="6860608" cy="19208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SULITNYA MENENTUKAN HARGA JUAL MOBIL BEKAS DI ARAB SAUDI</a:t>
              </a:r>
            </a:p>
            <a:p>
              <a:pPr>
                <a:lnSpc>
                  <a:spcPts val="2879"/>
                </a:lnSpc>
              </a:pPr>
            </a:p>
          </p:txBody>
        </p:sp>
      </p:grpSp>
      <p:sp>
        <p:nvSpPr>
          <p:cNvPr name="TextBox 11" id="11"/>
          <p:cNvSpPr txBox="true"/>
          <p:nvPr/>
        </p:nvSpPr>
        <p:spPr>
          <a:xfrm rot="0">
            <a:off x="1028700" y="1028700"/>
            <a:ext cx="7510915" cy="971550"/>
          </a:xfrm>
          <a:prstGeom prst="rect">
            <a:avLst/>
          </a:prstGeom>
        </p:spPr>
        <p:txBody>
          <a:bodyPr anchor="t" rtlCol="false" tIns="0" lIns="0" bIns="0" rIns="0">
            <a:spAutoFit/>
          </a:bodyPr>
          <a:lstStyle/>
          <a:p>
            <a:pPr>
              <a:lnSpc>
                <a:spcPts val="7679"/>
              </a:lnSpc>
            </a:pPr>
            <a:r>
              <a:rPr lang="en-US" sz="6399">
                <a:solidFill>
                  <a:srgbClr val="FFFFFF"/>
                </a:solidFill>
                <a:latin typeface="Cerebri Heavy Italics"/>
              </a:rPr>
              <a:t>BACKGROUND</a:t>
            </a:r>
          </a:p>
        </p:txBody>
      </p:sp>
      <p:sp>
        <p:nvSpPr>
          <p:cNvPr name="AutoShape 12" id="12"/>
          <p:cNvSpPr/>
          <p:nvPr/>
        </p:nvSpPr>
        <p:spPr>
          <a:xfrm rot="0">
            <a:off x="13008124" y="8552254"/>
            <a:ext cx="5279876" cy="0"/>
          </a:xfrm>
          <a:prstGeom prst="line">
            <a:avLst/>
          </a:prstGeom>
          <a:ln cap="flat" w="38100">
            <a:solidFill>
              <a:srgbClr val="F95F19"/>
            </a:solidFill>
            <a:prstDash val="solid"/>
            <a:headEnd type="none" len="sm" w="sm"/>
            <a:tailEnd type="none" len="sm" w="sm"/>
          </a:ln>
        </p:spPr>
      </p:sp>
      <p:grpSp>
        <p:nvGrpSpPr>
          <p:cNvPr name="Group 13" id="13"/>
          <p:cNvGrpSpPr/>
          <p:nvPr/>
        </p:nvGrpSpPr>
        <p:grpSpPr>
          <a:xfrm rot="0">
            <a:off x="1842768" y="5612605"/>
            <a:ext cx="5882779" cy="1528978"/>
            <a:chOff x="0" y="0"/>
            <a:chExt cx="7843705" cy="2038637"/>
          </a:xfrm>
        </p:grpSpPr>
        <p:sp>
          <p:nvSpPr>
            <p:cNvPr name="Freeform 14" id="14"/>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83098" y="117762"/>
              <a:ext cx="6860608" cy="19208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MACHINE LEARNING DAPAT MEMBANTU UNTUK MENENTUKAN HARGA YANG SESUAI</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9804354" y="0"/>
            <a:ext cx="7064759" cy="7141583"/>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name="Group 4" id="4"/>
          <p:cNvGrpSpPr/>
          <p:nvPr/>
        </p:nvGrpSpPr>
        <p:grpSpPr>
          <a:xfrm rot="0">
            <a:off x="10591054" y="0"/>
            <a:ext cx="7064759" cy="7141583"/>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name="Group 6" id="6"/>
          <p:cNvGrpSpPr/>
          <p:nvPr/>
        </p:nvGrpSpPr>
        <p:grpSpPr>
          <a:xfrm rot="0">
            <a:off x="11454358" y="0"/>
            <a:ext cx="7064759" cy="7141583"/>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0" t="-35490" r="0" b="-12896"/>
              </a:stretch>
            </a:blipFill>
          </p:spPr>
        </p:sp>
      </p:grpSp>
      <p:grpSp>
        <p:nvGrpSpPr>
          <p:cNvPr name="Group 8" id="8"/>
          <p:cNvGrpSpPr/>
          <p:nvPr/>
        </p:nvGrpSpPr>
        <p:grpSpPr>
          <a:xfrm rot="0">
            <a:off x="2326756" y="5860456"/>
            <a:ext cx="5882779" cy="1890928"/>
            <a:chOff x="0" y="0"/>
            <a:chExt cx="7843705" cy="2521237"/>
          </a:xfrm>
        </p:grpSpPr>
        <p:sp>
          <p:nvSpPr>
            <p:cNvPr name="Freeform 9" id="9"/>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3098" y="117762"/>
              <a:ext cx="6860608" cy="24034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MEMBERIKAN WAWASAN TENTANG FAKTOR-FAKTOR YANG MEMENGARUHI HARGA MOBIL BEKAS.</a:t>
              </a:r>
            </a:p>
            <a:p>
              <a:pPr>
                <a:lnSpc>
                  <a:spcPts val="2879"/>
                </a:lnSpc>
              </a:pPr>
            </a:p>
          </p:txBody>
        </p:sp>
      </p:grpSp>
      <p:grpSp>
        <p:nvGrpSpPr>
          <p:cNvPr name="Group 11" id="11"/>
          <p:cNvGrpSpPr/>
          <p:nvPr/>
        </p:nvGrpSpPr>
        <p:grpSpPr>
          <a:xfrm rot="0">
            <a:off x="1028700" y="3874704"/>
            <a:ext cx="5882779" cy="1167028"/>
            <a:chOff x="0" y="0"/>
            <a:chExt cx="7843705" cy="1556037"/>
          </a:xfrm>
        </p:grpSpPr>
        <p:sp>
          <p:nvSpPr>
            <p:cNvPr name="Freeform 12" id="12"/>
            <p:cNvSpPr/>
            <p:nvPr/>
          </p:nvSpPr>
          <p:spPr>
            <a:xfrm flipH="false" flipV="false" rot="0">
              <a:off x="0" y="0"/>
              <a:ext cx="699074" cy="699074"/>
            </a:xfrm>
            <a:custGeom>
              <a:avLst/>
              <a:gdLst/>
              <a:ahLst/>
              <a:cxnLst/>
              <a:rect r="r" b="b" t="t" l="l"/>
              <a:pathLst>
                <a:path h="699074" w="699074">
                  <a:moveTo>
                    <a:pt x="0" y="0"/>
                  </a:moveTo>
                  <a:lnTo>
                    <a:pt x="699074" y="0"/>
                  </a:lnTo>
                  <a:lnTo>
                    <a:pt x="699074" y="699074"/>
                  </a:lnTo>
                  <a:lnTo>
                    <a:pt x="0" y="699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983098" y="117762"/>
              <a:ext cx="6860608" cy="1438275"/>
            </a:xfrm>
            <a:prstGeom prst="rect">
              <a:avLst/>
            </a:prstGeom>
          </p:spPr>
          <p:txBody>
            <a:bodyPr anchor="t" rtlCol="false" tIns="0" lIns="0" bIns="0" rIns="0">
              <a:spAutoFit/>
            </a:bodyPr>
            <a:lstStyle/>
            <a:p>
              <a:pPr>
                <a:lnSpc>
                  <a:spcPts val="2879"/>
                </a:lnSpc>
              </a:pPr>
              <a:r>
                <a:rPr lang="en-US" sz="2400">
                  <a:solidFill>
                    <a:srgbClr val="FFFFFF"/>
                  </a:solidFill>
                  <a:latin typeface="Cerebri Heavy Italics"/>
                </a:rPr>
                <a:t>MEMBUAT MODEL PREDIKTIF DENGAN AKURASI TINGGI.</a:t>
              </a:r>
            </a:p>
            <a:p>
              <a:pPr>
                <a:lnSpc>
                  <a:spcPts val="2879"/>
                </a:lnSpc>
              </a:pPr>
            </a:p>
          </p:txBody>
        </p:sp>
      </p:grpSp>
      <p:sp>
        <p:nvSpPr>
          <p:cNvPr name="TextBox 14" id="14"/>
          <p:cNvSpPr txBox="true"/>
          <p:nvPr/>
        </p:nvSpPr>
        <p:spPr>
          <a:xfrm rot="0">
            <a:off x="1028700" y="1028700"/>
            <a:ext cx="7510915" cy="971550"/>
          </a:xfrm>
          <a:prstGeom prst="rect">
            <a:avLst/>
          </a:prstGeom>
        </p:spPr>
        <p:txBody>
          <a:bodyPr anchor="t" rtlCol="false" tIns="0" lIns="0" bIns="0" rIns="0">
            <a:spAutoFit/>
          </a:bodyPr>
          <a:lstStyle/>
          <a:p>
            <a:pPr>
              <a:lnSpc>
                <a:spcPts val="7679"/>
              </a:lnSpc>
            </a:pPr>
            <a:r>
              <a:rPr lang="en-US" sz="6399">
                <a:solidFill>
                  <a:srgbClr val="FFFFFF"/>
                </a:solidFill>
                <a:latin typeface="Cerebri Heavy Italics"/>
              </a:rPr>
              <a:t>GOALS</a:t>
            </a:r>
          </a:p>
        </p:txBody>
      </p:sp>
      <p:sp>
        <p:nvSpPr>
          <p:cNvPr name="AutoShape 15" id="15"/>
          <p:cNvSpPr/>
          <p:nvPr/>
        </p:nvSpPr>
        <p:spPr>
          <a:xfrm rot="0">
            <a:off x="13008124" y="8552254"/>
            <a:ext cx="5279876" cy="0"/>
          </a:xfrm>
          <a:prstGeom prst="line">
            <a:avLst/>
          </a:prstGeom>
          <a:ln cap="flat" w="38100">
            <a:solidFill>
              <a:srgbClr val="F95F19"/>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0026551" y="0"/>
            <a:ext cx="7637035" cy="7720082"/>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name="Group 4" id="4"/>
          <p:cNvGrpSpPr/>
          <p:nvPr/>
        </p:nvGrpSpPr>
        <p:grpSpPr>
          <a:xfrm rot="0">
            <a:off x="10650965" y="0"/>
            <a:ext cx="7637035" cy="7720082"/>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name="Group 6" id="6"/>
          <p:cNvGrpSpPr/>
          <p:nvPr/>
        </p:nvGrpSpPr>
        <p:grpSpPr>
          <a:xfrm rot="0">
            <a:off x="9323306" y="0"/>
            <a:ext cx="7637035" cy="7720082"/>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0" t="-23655" r="0" b="0"/>
              </a:stretch>
            </a:blipFill>
          </p:spPr>
        </p:sp>
      </p:grpSp>
      <p:sp>
        <p:nvSpPr>
          <p:cNvPr name="AutoShape 8" id="8"/>
          <p:cNvSpPr/>
          <p:nvPr/>
        </p:nvSpPr>
        <p:spPr>
          <a:xfrm rot="0">
            <a:off x="15239167" y="9220200"/>
            <a:ext cx="3093914" cy="0"/>
          </a:xfrm>
          <a:prstGeom prst="line">
            <a:avLst/>
          </a:prstGeom>
          <a:ln cap="flat" w="38100">
            <a:solidFill>
              <a:srgbClr val="F95F19"/>
            </a:solidFill>
            <a:prstDash val="solid"/>
            <a:headEnd type="none" len="sm" w="sm"/>
            <a:tailEnd type="none" len="sm" w="sm"/>
          </a:ln>
        </p:spPr>
      </p:sp>
      <p:sp>
        <p:nvSpPr>
          <p:cNvPr name="TextBox 9" id="9"/>
          <p:cNvSpPr txBox="true"/>
          <p:nvPr/>
        </p:nvSpPr>
        <p:spPr>
          <a:xfrm rot="0">
            <a:off x="1028700" y="2074597"/>
            <a:ext cx="8115300" cy="182880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Cerebri Heavy Italics"/>
              </a:rPr>
              <a:t>MACHINE LEARNING MODELING</a:t>
            </a:r>
          </a:p>
        </p:txBody>
      </p:sp>
      <p:sp>
        <p:nvSpPr>
          <p:cNvPr name="TextBox 10" id="10"/>
          <p:cNvSpPr txBox="true"/>
          <p:nvPr/>
        </p:nvSpPr>
        <p:spPr>
          <a:xfrm rot="0">
            <a:off x="1028700" y="3865297"/>
            <a:ext cx="6479663" cy="72771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alpha val="80000"/>
                  </a:srgbClr>
                </a:solidFill>
                <a:latin typeface="Cerebri"/>
              </a:rPr>
              <a:t>Membuat model machine learning menggunakan metode regression</a:t>
            </a:r>
          </a:p>
        </p:txBody>
      </p:sp>
      <p:sp>
        <p:nvSpPr>
          <p:cNvPr name="Freeform 11" id="11"/>
          <p:cNvSpPr/>
          <p:nvPr/>
        </p:nvSpPr>
        <p:spPr>
          <a:xfrm flipH="false" flipV="false" rot="0">
            <a:off x="1028700" y="5397207"/>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592490" y="5369868"/>
            <a:ext cx="6011123"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Data Preparation</a:t>
            </a:r>
          </a:p>
        </p:txBody>
      </p:sp>
      <p:sp>
        <p:nvSpPr>
          <p:cNvPr name="Freeform 13" id="13"/>
          <p:cNvSpPr/>
          <p:nvPr/>
        </p:nvSpPr>
        <p:spPr>
          <a:xfrm flipH="false" flipV="false" rot="0">
            <a:off x="1028700" y="6051189"/>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592490" y="6023850"/>
            <a:ext cx="6011123" cy="356235"/>
          </a:xfrm>
          <a:prstGeom prst="rect">
            <a:avLst/>
          </a:prstGeom>
        </p:spPr>
        <p:txBody>
          <a:bodyPr anchor="t" rtlCol="false" tIns="0" lIns="0" bIns="0" rIns="0">
            <a:spAutoFit/>
          </a:bodyPr>
          <a:lstStyle/>
          <a:p>
            <a:pPr algn="l">
              <a:lnSpc>
                <a:spcPts val="2940"/>
              </a:lnSpc>
              <a:spcBef>
                <a:spcPct val="0"/>
              </a:spcBef>
            </a:pPr>
            <a:r>
              <a:rPr lang="en-US" sz="2100">
                <a:solidFill>
                  <a:srgbClr val="FFFFFF"/>
                </a:solidFill>
                <a:latin typeface="Cerebri"/>
              </a:rPr>
              <a:t>Feature Engineering</a:t>
            </a:r>
          </a:p>
        </p:txBody>
      </p:sp>
      <p:sp>
        <p:nvSpPr>
          <p:cNvPr name="Freeform 15" id="15"/>
          <p:cNvSpPr/>
          <p:nvPr/>
        </p:nvSpPr>
        <p:spPr>
          <a:xfrm flipH="false" flipV="false" rot="0">
            <a:off x="1028700" y="6707452"/>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592490" y="6680113"/>
            <a:ext cx="6011123"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Data Spliting</a:t>
            </a:r>
          </a:p>
        </p:txBody>
      </p:sp>
      <p:sp>
        <p:nvSpPr>
          <p:cNvPr name="AutoShape 17" id="17"/>
          <p:cNvSpPr/>
          <p:nvPr/>
        </p:nvSpPr>
        <p:spPr>
          <a:xfrm rot="0">
            <a:off x="0" y="1028700"/>
            <a:ext cx="3048833" cy="0"/>
          </a:xfrm>
          <a:prstGeom prst="line">
            <a:avLst/>
          </a:prstGeom>
          <a:ln cap="flat" w="38100">
            <a:solidFill>
              <a:srgbClr val="F95F19"/>
            </a:solidFill>
            <a:prstDash val="solid"/>
            <a:headEnd type="none" len="sm" w="sm"/>
            <a:tailEnd type="none" len="sm" w="sm"/>
          </a:ln>
        </p:spPr>
      </p:sp>
      <p:sp>
        <p:nvSpPr>
          <p:cNvPr name="Freeform 18" id="18"/>
          <p:cNvSpPr/>
          <p:nvPr/>
        </p:nvSpPr>
        <p:spPr>
          <a:xfrm flipH="false" flipV="false" rot="0">
            <a:off x="1028700" y="7361434"/>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592490" y="7334095"/>
            <a:ext cx="6011123"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Model Benchmarking</a:t>
            </a:r>
          </a:p>
        </p:txBody>
      </p:sp>
      <p:sp>
        <p:nvSpPr>
          <p:cNvPr name="Freeform 20" id="20"/>
          <p:cNvSpPr/>
          <p:nvPr/>
        </p:nvSpPr>
        <p:spPr>
          <a:xfrm flipH="false" flipV="false" rot="0">
            <a:off x="1028700" y="8015416"/>
            <a:ext cx="339657" cy="339657"/>
          </a:xfrm>
          <a:custGeom>
            <a:avLst/>
            <a:gdLst/>
            <a:ahLst/>
            <a:cxnLst/>
            <a:rect r="r" b="b" t="t" l="l"/>
            <a:pathLst>
              <a:path h="339657" w="339657">
                <a:moveTo>
                  <a:pt x="0" y="0"/>
                </a:moveTo>
                <a:lnTo>
                  <a:pt x="339657" y="0"/>
                </a:lnTo>
                <a:lnTo>
                  <a:pt x="339657" y="339656"/>
                </a:lnTo>
                <a:lnTo>
                  <a:pt x="0" y="339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592490" y="7988076"/>
            <a:ext cx="6011123"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Hyperparameter Tuning</a:t>
            </a:r>
          </a:p>
        </p:txBody>
      </p:sp>
      <p:sp>
        <p:nvSpPr>
          <p:cNvPr name="Freeform 22" id="22"/>
          <p:cNvSpPr/>
          <p:nvPr/>
        </p:nvSpPr>
        <p:spPr>
          <a:xfrm flipH="false" flipV="false" rot="0">
            <a:off x="1028700" y="8669397"/>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1592490" y="8642058"/>
            <a:ext cx="6011123"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Evaluate the Model</a:t>
            </a:r>
          </a:p>
        </p:txBody>
      </p:sp>
      <p:sp>
        <p:nvSpPr>
          <p:cNvPr name="Freeform 24" id="24"/>
          <p:cNvSpPr/>
          <p:nvPr/>
        </p:nvSpPr>
        <p:spPr>
          <a:xfrm flipH="false" flipV="false" rot="0">
            <a:off x="1028700" y="4743225"/>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1592490" y="4715886"/>
            <a:ext cx="6011123"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Exploratory Data Analysis (EDA)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982883"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F95F19">
                <a:alpha val="49804"/>
              </a:srgbClr>
            </a:solidFill>
            <a:ln cap="sq">
              <a:noFill/>
              <a:prstDash val="solid"/>
              <a:miter/>
            </a:ln>
          </p:spPr>
        </p:sp>
        <p:sp>
          <p:nvSpPr>
            <p:cNvPr name="TextBox 4" id="4"/>
            <p:cNvSpPr txBox="true"/>
            <p:nvPr/>
          </p:nvSpPr>
          <p:spPr>
            <a:xfrm>
              <a:off x="0" y="9525"/>
              <a:ext cx="812800" cy="2699808"/>
            </a:xfrm>
            <a:prstGeom prst="rect">
              <a:avLst/>
            </a:prstGeom>
          </p:spPr>
          <p:txBody>
            <a:bodyPr anchor="ctr" rtlCol="false" tIns="50800" lIns="50800" bIns="50800" rIns="50800"/>
            <a:lstStyle/>
            <a:p>
              <a:pPr algn="ctr" marL="0" indent="0" lvl="0">
                <a:lnSpc>
                  <a:spcPts val="2879"/>
                </a:lnSpc>
                <a:spcBef>
                  <a:spcPct val="0"/>
                </a:spcBef>
              </a:pPr>
            </a:p>
          </p:txBody>
        </p:sp>
      </p:grpSp>
      <p:grpSp>
        <p:nvGrpSpPr>
          <p:cNvPr name="Group 5" id="5"/>
          <p:cNvGrpSpPr/>
          <p:nvPr/>
        </p:nvGrpSpPr>
        <p:grpSpPr>
          <a:xfrm rot="0">
            <a:off x="4482691"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F95F19"/>
            </a:solidFill>
          </p:spPr>
        </p:sp>
        <p:sp>
          <p:nvSpPr>
            <p:cNvPr name="TextBox 7" id="7"/>
            <p:cNvSpPr txBox="true"/>
            <p:nvPr/>
          </p:nvSpPr>
          <p:spPr>
            <a:xfrm>
              <a:off x="0" y="-38100"/>
              <a:ext cx="812800" cy="2747433"/>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0" y="0"/>
            <a:ext cx="6986466" cy="10287000"/>
          </a:xfrm>
          <a:custGeom>
            <a:avLst/>
            <a:gdLst/>
            <a:ahLst/>
            <a:cxnLst/>
            <a:rect r="r" b="b" t="t" l="l"/>
            <a:pathLst>
              <a:path h="10287000" w="6986466">
                <a:moveTo>
                  <a:pt x="0" y="0"/>
                </a:moveTo>
                <a:lnTo>
                  <a:pt x="6986466" y="0"/>
                </a:lnTo>
                <a:lnTo>
                  <a:pt x="6986466" y="10287000"/>
                </a:lnTo>
                <a:lnTo>
                  <a:pt x="0" y="10287000"/>
                </a:lnTo>
                <a:lnTo>
                  <a:pt x="0" y="0"/>
                </a:lnTo>
                <a:close/>
              </a:path>
            </a:pathLst>
          </a:custGeom>
          <a:blipFill>
            <a:blip r:embed="rId2"/>
            <a:stretch>
              <a:fillRect l="-5185" t="-7156" r="0" b="0"/>
            </a:stretch>
          </a:blipFill>
        </p:spPr>
      </p:sp>
      <p:sp>
        <p:nvSpPr>
          <p:cNvPr name="TextBox 9" id="9"/>
          <p:cNvSpPr txBox="true"/>
          <p:nvPr/>
        </p:nvSpPr>
        <p:spPr>
          <a:xfrm rot="0">
            <a:off x="9144000" y="1465881"/>
            <a:ext cx="8115300" cy="1781175"/>
          </a:xfrm>
          <a:prstGeom prst="rect">
            <a:avLst/>
          </a:prstGeom>
        </p:spPr>
        <p:txBody>
          <a:bodyPr anchor="t" rtlCol="false" tIns="0" lIns="0" bIns="0" rIns="0">
            <a:spAutoFit/>
          </a:bodyPr>
          <a:lstStyle/>
          <a:p>
            <a:pPr algn="l" marL="0" indent="0" lvl="0">
              <a:lnSpc>
                <a:spcPts val="7080"/>
              </a:lnSpc>
              <a:spcBef>
                <a:spcPct val="0"/>
              </a:spcBef>
            </a:pPr>
            <a:r>
              <a:rPr lang="en-US" sz="5900">
                <a:solidFill>
                  <a:srgbClr val="FFFFFF"/>
                </a:solidFill>
                <a:latin typeface="Cerebri Heavy Italics"/>
              </a:rPr>
              <a:t>EXPLORATORY DATA ANALYSIS (EDA)</a:t>
            </a:r>
          </a:p>
        </p:txBody>
      </p:sp>
      <p:sp>
        <p:nvSpPr>
          <p:cNvPr name="AutoShape 10" id="10"/>
          <p:cNvSpPr/>
          <p:nvPr/>
        </p:nvSpPr>
        <p:spPr>
          <a:xfrm rot="0">
            <a:off x="15239167" y="1028700"/>
            <a:ext cx="3048833" cy="0"/>
          </a:xfrm>
          <a:prstGeom prst="line">
            <a:avLst/>
          </a:prstGeom>
          <a:ln cap="flat" w="38100">
            <a:solidFill>
              <a:srgbClr val="F95F19"/>
            </a:solidFill>
            <a:prstDash val="solid"/>
            <a:headEnd type="none" len="sm" w="sm"/>
            <a:tailEnd type="none" len="sm" w="sm"/>
          </a:ln>
        </p:spPr>
      </p:sp>
      <p:sp>
        <p:nvSpPr>
          <p:cNvPr name="TextBox 11" id="11"/>
          <p:cNvSpPr txBox="true"/>
          <p:nvPr/>
        </p:nvSpPr>
        <p:spPr>
          <a:xfrm rot="0">
            <a:off x="9144000" y="4840318"/>
            <a:ext cx="4057650" cy="4581525"/>
          </a:xfrm>
          <a:prstGeom prst="rect">
            <a:avLst/>
          </a:prstGeom>
        </p:spPr>
        <p:txBody>
          <a:bodyPr anchor="t" rtlCol="false" tIns="0" lIns="0" bIns="0" rIns="0">
            <a:spAutoFit/>
          </a:bodyPr>
          <a:lstStyle/>
          <a:p>
            <a:pPr>
              <a:lnSpc>
                <a:spcPts val="2827"/>
              </a:lnSpc>
            </a:pPr>
            <a:r>
              <a:rPr lang="en-US" sz="2356">
                <a:solidFill>
                  <a:srgbClr val="FFFFFF"/>
                </a:solidFill>
                <a:latin typeface="Cerebri Heavy Italics"/>
              </a:rPr>
              <a:t>KOLOM</a:t>
            </a:r>
          </a:p>
          <a:p>
            <a:pPr marL="508797" indent="-254399" lvl="1">
              <a:lnSpc>
                <a:spcPts val="2827"/>
              </a:lnSpc>
              <a:buFont typeface="Arial"/>
              <a:buChar char="•"/>
            </a:pPr>
            <a:r>
              <a:rPr lang="en-US" sz="2356">
                <a:solidFill>
                  <a:srgbClr val="FFFFFF"/>
                </a:solidFill>
                <a:latin typeface="Cerebri Heavy Italics"/>
              </a:rPr>
              <a:t>TYPE</a:t>
            </a:r>
          </a:p>
          <a:p>
            <a:pPr marL="508797" indent="-254399" lvl="1">
              <a:lnSpc>
                <a:spcPts val="2827"/>
              </a:lnSpc>
              <a:buFont typeface="Arial"/>
              <a:buChar char="•"/>
            </a:pPr>
            <a:r>
              <a:rPr lang="en-US" sz="2356">
                <a:solidFill>
                  <a:srgbClr val="FFFFFF"/>
                </a:solidFill>
                <a:latin typeface="Cerebri Heavy Italics"/>
              </a:rPr>
              <a:t>REGION</a:t>
            </a:r>
          </a:p>
          <a:p>
            <a:pPr marL="508797" indent="-254399" lvl="1">
              <a:lnSpc>
                <a:spcPts val="2827"/>
              </a:lnSpc>
              <a:buFont typeface="Arial"/>
              <a:buChar char="•"/>
            </a:pPr>
            <a:r>
              <a:rPr lang="en-US" sz="2356">
                <a:solidFill>
                  <a:srgbClr val="FFFFFF"/>
                </a:solidFill>
                <a:latin typeface="Cerebri Heavy Italics"/>
              </a:rPr>
              <a:t>MAKE</a:t>
            </a:r>
          </a:p>
          <a:p>
            <a:pPr marL="508797" indent="-254399" lvl="1">
              <a:lnSpc>
                <a:spcPts val="2827"/>
              </a:lnSpc>
              <a:buFont typeface="Arial"/>
              <a:buChar char="•"/>
            </a:pPr>
            <a:r>
              <a:rPr lang="en-US" sz="2356">
                <a:solidFill>
                  <a:srgbClr val="FFFFFF"/>
                </a:solidFill>
                <a:latin typeface="Cerebri Heavy Italics"/>
              </a:rPr>
              <a:t>GEAR_TYPE</a:t>
            </a:r>
          </a:p>
          <a:p>
            <a:pPr marL="508797" indent="-254399" lvl="1">
              <a:lnSpc>
                <a:spcPts val="2827"/>
              </a:lnSpc>
              <a:buFont typeface="Arial"/>
              <a:buChar char="•"/>
            </a:pPr>
            <a:r>
              <a:rPr lang="en-US" sz="2356">
                <a:solidFill>
                  <a:srgbClr val="FFFFFF"/>
                </a:solidFill>
                <a:latin typeface="Cerebri Heavy Italics"/>
              </a:rPr>
              <a:t>ORIGIN</a:t>
            </a:r>
          </a:p>
          <a:p>
            <a:pPr marL="508797" indent="-254399" lvl="1">
              <a:lnSpc>
                <a:spcPts val="2827"/>
              </a:lnSpc>
              <a:buFont typeface="Arial"/>
              <a:buChar char="•"/>
            </a:pPr>
            <a:r>
              <a:rPr lang="en-US" sz="2356">
                <a:solidFill>
                  <a:srgbClr val="FFFFFF"/>
                </a:solidFill>
                <a:latin typeface="Cerebri Heavy Italics"/>
              </a:rPr>
              <a:t>OPTIONS</a:t>
            </a:r>
          </a:p>
          <a:p>
            <a:pPr marL="508797" indent="-254399" lvl="1">
              <a:lnSpc>
                <a:spcPts val="2827"/>
              </a:lnSpc>
              <a:buFont typeface="Arial"/>
              <a:buChar char="•"/>
            </a:pPr>
            <a:r>
              <a:rPr lang="en-US" sz="2356">
                <a:solidFill>
                  <a:srgbClr val="FFFFFF"/>
                </a:solidFill>
                <a:latin typeface="Cerebri Heavy Italics"/>
              </a:rPr>
              <a:t>YEAR</a:t>
            </a:r>
          </a:p>
          <a:p>
            <a:pPr marL="508797" indent="-254399" lvl="1">
              <a:lnSpc>
                <a:spcPts val="2827"/>
              </a:lnSpc>
              <a:buFont typeface="Arial"/>
              <a:buChar char="•"/>
            </a:pPr>
            <a:r>
              <a:rPr lang="en-US" sz="2356">
                <a:solidFill>
                  <a:srgbClr val="FFFFFF"/>
                </a:solidFill>
                <a:latin typeface="Cerebri Heavy Italics"/>
              </a:rPr>
              <a:t>ENGINE_SIZE</a:t>
            </a:r>
          </a:p>
          <a:p>
            <a:pPr marL="508797" indent="-254399" lvl="1">
              <a:lnSpc>
                <a:spcPts val="2827"/>
              </a:lnSpc>
              <a:buFont typeface="Arial"/>
              <a:buChar char="•"/>
            </a:pPr>
            <a:r>
              <a:rPr lang="en-US" sz="2356">
                <a:solidFill>
                  <a:srgbClr val="FFFFFF"/>
                </a:solidFill>
                <a:latin typeface="Cerebri Heavy Italics"/>
              </a:rPr>
              <a:t>MILEAGE</a:t>
            </a:r>
          </a:p>
          <a:p>
            <a:pPr marL="508797" indent="-254399" lvl="1">
              <a:lnSpc>
                <a:spcPts val="2827"/>
              </a:lnSpc>
              <a:buFont typeface="Arial"/>
              <a:buChar char="•"/>
            </a:pPr>
            <a:r>
              <a:rPr lang="en-US" sz="2356">
                <a:solidFill>
                  <a:srgbClr val="FFFFFF"/>
                </a:solidFill>
                <a:latin typeface="Cerebri Heavy Italics"/>
              </a:rPr>
              <a:t>NEGOTIABLE</a:t>
            </a:r>
          </a:p>
          <a:p>
            <a:pPr marL="508797" indent="-254399" lvl="1">
              <a:lnSpc>
                <a:spcPts val="2827"/>
              </a:lnSpc>
              <a:buFont typeface="Arial"/>
              <a:buChar char="•"/>
            </a:pPr>
            <a:r>
              <a:rPr lang="en-US" sz="2356">
                <a:solidFill>
                  <a:srgbClr val="00BF63"/>
                </a:solidFill>
                <a:latin typeface="Cerebri Heavy Italics"/>
              </a:rPr>
              <a:t>PRICE</a:t>
            </a:r>
          </a:p>
          <a:p>
            <a:pPr>
              <a:lnSpc>
                <a:spcPts val="2827"/>
              </a:lnSpc>
              <a:spcBef>
                <a:spcPct val="0"/>
              </a:spcBef>
            </a:pPr>
          </a:p>
        </p:txBody>
      </p:sp>
      <p:sp>
        <p:nvSpPr>
          <p:cNvPr name="TextBox 12" id="12"/>
          <p:cNvSpPr txBox="true"/>
          <p:nvPr/>
        </p:nvSpPr>
        <p:spPr>
          <a:xfrm rot="0">
            <a:off x="9144000" y="3789981"/>
            <a:ext cx="6198989" cy="400050"/>
          </a:xfrm>
          <a:prstGeom prst="rect">
            <a:avLst/>
          </a:prstGeom>
        </p:spPr>
        <p:txBody>
          <a:bodyPr anchor="t" rtlCol="false" tIns="0" lIns="0" bIns="0" rIns="0">
            <a:spAutoFit/>
          </a:bodyPr>
          <a:lstStyle/>
          <a:p>
            <a:pPr algn="ctr">
              <a:lnSpc>
                <a:spcPts val="3187"/>
              </a:lnSpc>
              <a:spcBef>
                <a:spcPct val="0"/>
              </a:spcBef>
            </a:pPr>
            <a:r>
              <a:rPr lang="en-US" sz="2656">
                <a:solidFill>
                  <a:srgbClr val="FFFFFF"/>
                </a:solidFill>
                <a:latin typeface="Cerebri Heavy Italics"/>
              </a:rPr>
              <a:t>DATASET BERISI 5.624 MOBIL BEKAS.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0026551" y="0"/>
            <a:ext cx="7637035" cy="7720082"/>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solidFill>
            <a:ln w="12700">
              <a:solidFill>
                <a:srgbClr val="000000"/>
              </a:solidFill>
            </a:ln>
          </p:spPr>
        </p:sp>
      </p:grpSp>
      <p:grpSp>
        <p:nvGrpSpPr>
          <p:cNvPr name="Group 4" id="4"/>
          <p:cNvGrpSpPr/>
          <p:nvPr/>
        </p:nvGrpSpPr>
        <p:grpSpPr>
          <a:xfrm rot="0">
            <a:off x="10650965" y="0"/>
            <a:ext cx="7637035" cy="7720082"/>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solidFill>
              <a:srgbClr val="F95F19">
                <a:alpha val="49804"/>
              </a:srgbClr>
            </a:solidFill>
            <a:ln w="12700">
              <a:solidFill>
                <a:srgbClr val="000000"/>
              </a:solidFill>
            </a:ln>
          </p:spPr>
        </p:sp>
      </p:grpSp>
      <p:grpSp>
        <p:nvGrpSpPr>
          <p:cNvPr name="Group 6" id="6"/>
          <p:cNvGrpSpPr/>
          <p:nvPr/>
        </p:nvGrpSpPr>
        <p:grpSpPr>
          <a:xfrm rot="0">
            <a:off x="9323306" y="0"/>
            <a:ext cx="7637035" cy="7720082"/>
            <a:chOff x="0" y="0"/>
            <a:chExt cx="5956300" cy="6021070"/>
          </a:xfrm>
        </p:grpSpPr>
        <p:sp>
          <p:nvSpPr>
            <p:cNvPr name="Freeform 7" id="7"/>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0" t="-23655" r="0" b="0"/>
              </a:stretch>
            </a:blipFill>
          </p:spPr>
        </p:sp>
      </p:grpSp>
      <p:sp>
        <p:nvSpPr>
          <p:cNvPr name="AutoShape 8" id="8"/>
          <p:cNvSpPr/>
          <p:nvPr/>
        </p:nvSpPr>
        <p:spPr>
          <a:xfrm rot="0">
            <a:off x="15239167" y="9220200"/>
            <a:ext cx="3093914" cy="0"/>
          </a:xfrm>
          <a:prstGeom prst="line">
            <a:avLst/>
          </a:prstGeom>
          <a:ln cap="flat" w="38100">
            <a:solidFill>
              <a:srgbClr val="F95F19"/>
            </a:solidFill>
            <a:prstDash val="solid"/>
            <a:headEnd type="none" len="sm" w="sm"/>
            <a:tailEnd type="none" len="sm" w="sm"/>
          </a:ln>
        </p:spPr>
      </p:sp>
      <p:sp>
        <p:nvSpPr>
          <p:cNvPr name="TextBox 9" id="9"/>
          <p:cNvSpPr txBox="true"/>
          <p:nvPr/>
        </p:nvSpPr>
        <p:spPr>
          <a:xfrm rot="0">
            <a:off x="1028700" y="2074597"/>
            <a:ext cx="8115300" cy="194310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FFFFFF"/>
                </a:solidFill>
                <a:latin typeface="Cerebri Heavy Italics"/>
              </a:rPr>
              <a:t>DATA PREPARATION</a:t>
            </a:r>
          </a:p>
        </p:txBody>
      </p:sp>
      <p:sp>
        <p:nvSpPr>
          <p:cNvPr name="Freeform 10" id="10"/>
          <p:cNvSpPr/>
          <p:nvPr/>
        </p:nvSpPr>
        <p:spPr>
          <a:xfrm flipH="false" flipV="false" rot="0">
            <a:off x="1028700" y="4687756"/>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592490" y="4660417"/>
            <a:ext cx="6011123" cy="72771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Membersihkan Outlier Price &lt;10000 SAR dan Price &gt; 3000000</a:t>
            </a:r>
          </a:p>
        </p:txBody>
      </p:sp>
      <p:sp>
        <p:nvSpPr>
          <p:cNvPr name="Freeform 12" id="12"/>
          <p:cNvSpPr/>
          <p:nvPr/>
        </p:nvSpPr>
        <p:spPr>
          <a:xfrm flipH="false" flipV="false" rot="0">
            <a:off x="1028700" y="5344019"/>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592490" y="5316680"/>
            <a:ext cx="6011123"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Membersihkan Outlier Mileage &gt; 588000 km</a:t>
            </a:r>
          </a:p>
        </p:txBody>
      </p:sp>
      <p:sp>
        <p:nvSpPr>
          <p:cNvPr name="Freeform 14" id="14"/>
          <p:cNvSpPr/>
          <p:nvPr/>
        </p:nvSpPr>
        <p:spPr>
          <a:xfrm flipH="false" flipV="false" rot="0">
            <a:off x="1028700" y="6000282"/>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592490" y="5972943"/>
            <a:ext cx="6011123"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Membersihkan Negotiable True</a:t>
            </a:r>
          </a:p>
        </p:txBody>
      </p:sp>
      <p:sp>
        <p:nvSpPr>
          <p:cNvPr name="Freeform 16" id="16"/>
          <p:cNvSpPr/>
          <p:nvPr/>
        </p:nvSpPr>
        <p:spPr>
          <a:xfrm flipH="false" flipV="false" rot="0">
            <a:off x="1028700" y="6656545"/>
            <a:ext cx="339657" cy="339657"/>
          </a:xfrm>
          <a:custGeom>
            <a:avLst/>
            <a:gdLst/>
            <a:ahLst/>
            <a:cxnLst/>
            <a:rect r="r" b="b" t="t" l="l"/>
            <a:pathLst>
              <a:path h="339657" w="339657">
                <a:moveTo>
                  <a:pt x="0" y="0"/>
                </a:moveTo>
                <a:lnTo>
                  <a:pt x="339657" y="0"/>
                </a:lnTo>
                <a:lnTo>
                  <a:pt x="339657" y="339657"/>
                </a:lnTo>
                <a:lnTo>
                  <a:pt x="0" y="339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1592490" y="6629206"/>
            <a:ext cx="6011123"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Cerebri"/>
              </a:rPr>
              <a:t>Membersihkan Duplikat</a:t>
            </a:r>
          </a:p>
        </p:txBody>
      </p:sp>
      <p:sp>
        <p:nvSpPr>
          <p:cNvPr name="AutoShape 18" id="18"/>
          <p:cNvSpPr/>
          <p:nvPr/>
        </p:nvSpPr>
        <p:spPr>
          <a:xfrm rot="0">
            <a:off x="0" y="1028700"/>
            <a:ext cx="3048833" cy="0"/>
          </a:xfrm>
          <a:prstGeom prst="line">
            <a:avLst/>
          </a:prstGeom>
          <a:ln cap="flat" w="38100">
            <a:solidFill>
              <a:srgbClr val="F95F19"/>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982883"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F95F19">
                <a:alpha val="49804"/>
              </a:srgbClr>
            </a:solidFill>
            <a:ln cap="sq">
              <a:noFill/>
              <a:prstDash val="solid"/>
              <a:miter/>
            </a:ln>
          </p:spPr>
        </p:sp>
        <p:sp>
          <p:nvSpPr>
            <p:cNvPr name="TextBox 4" id="4"/>
            <p:cNvSpPr txBox="true"/>
            <p:nvPr/>
          </p:nvSpPr>
          <p:spPr>
            <a:xfrm>
              <a:off x="0" y="9525"/>
              <a:ext cx="812800" cy="2699808"/>
            </a:xfrm>
            <a:prstGeom prst="rect">
              <a:avLst/>
            </a:prstGeom>
          </p:spPr>
          <p:txBody>
            <a:bodyPr anchor="ctr" rtlCol="false" tIns="50800" lIns="50800" bIns="50800" rIns="50800"/>
            <a:lstStyle/>
            <a:p>
              <a:pPr algn="ctr" marL="0" indent="0" lvl="0">
                <a:lnSpc>
                  <a:spcPts val="2879"/>
                </a:lnSpc>
                <a:spcBef>
                  <a:spcPct val="0"/>
                </a:spcBef>
              </a:pPr>
            </a:p>
          </p:txBody>
        </p:sp>
      </p:grpSp>
      <p:grpSp>
        <p:nvGrpSpPr>
          <p:cNvPr name="Group 5" id="5"/>
          <p:cNvGrpSpPr/>
          <p:nvPr/>
        </p:nvGrpSpPr>
        <p:grpSpPr>
          <a:xfrm rot="0">
            <a:off x="4482691"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F95F19"/>
            </a:solidFill>
          </p:spPr>
        </p:sp>
        <p:sp>
          <p:nvSpPr>
            <p:cNvPr name="TextBox 7" id="7"/>
            <p:cNvSpPr txBox="true"/>
            <p:nvPr/>
          </p:nvSpPr>
          <p:spPr>
            <a:xfrm>
              <a:off x="0" y="-38100"/>
              <a:ext cx="812800" cy="2747433"/>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0" y="0"/>
            <a:ext cx="6986466" cy="10287000"/>
          </a:xfrm>
          <a:custGeom>
            <a:avLst/>
            <a:gdLst/>
            <a:ahLst/>
            <a:cxnLst/>
            <a:rect r="r" b="b" t="t" l="l"/>
            <a:pathLst>
              <a:path h="10287000" w="6986466">
                <a:moveTo>
                  <a:pt x="0" y="0"/>
                </a:moveTo>
                <a:lnTo>
                  <a:pt x="6986466" y="0"/>
                </a:lnTo>
                <a:lnTo>
                  <a:pt x="6986466" y="10287000"/>
                </a:lnTo>
                <a:lnTo>
                  <a:pt x="0" y="10287000"/>
                </a:lnTo>
                <a:lnTo>
                  <a:pt x="0" y="0"/>
                </a:lnTo>
                <a:close/>
              </a:path>
            </a:pathLst>
          </a:custGeom>
          <a:blipFill>
            <a:blip r:embed="rId2"/>
            <a:stretch>
              <a:fillRect l="-5185" t="-7156" r="0" b="0"/>
            </a:stretch>
          </a:blipFill>
        </p:spPr>
      </p:sp>
      <p:sp>
        <p:nvSpPr>
          <p:cNvPr name="TextBox 9" id="9"/>
          <p:cNvSpPr txBox="true"/>
          <p:nvPr/>
        </p:nvSpPr>
        <p:spPr>
          <a:xfrm rot="0">
            <a:off x="9144000" y="4390056"/>
            <a:ext cx="3757922" cy="400050"/>
          </a:xfrm>
          <a:prstGeom prst="rect">
            <a:avLst/>
          </a:prstGeom>
        </p:spPr>
        <p:txBody>
          <a:bodyPr anchor="t" rtlCol="false" tIns="0" lIns="0" bIns="0" rIns="0">
            <a:spAutoFit/>
          </a:bodyPr>
          <a:lstStyle/>
          <a:p>
            <a:pPr algn="l" marL="0" indent="0" lvl="0">
              <a:lnSpc>
                <a:spcPts val="3119"/>
              </a:lnSpc>
              <a:spcBef>
                <a:spcPct val="0"/>
              </a:spcBef>
            </a:pPr>
            <a:r>
              <a:rPr lang="en-US" sz="2599">
                <a:solidFill>
                  <a:srgbClr val="FFFFFF"/>
                </a:solidFill>
                <a:latin typeface="Cerebri Heavy Italics"/>
              </a:rPr>
              <a:t>FEATURE</a:t>
            </a:r>
          </a:p>
        </p:txBody>
      </p:sp>
      <p:sp>
        <p:nvSpPr>
          <p:cNvPr name="TextBox 10" id="10"/>
          <p:cNvSpPr txBox="true"/>
          <p:nvPr/>
        </p:nvSpPr>
        <p:spPr>
          <a:xfrm rot="0">
            <a:off x="9144000" y="5017157"/>
            <a:ext cx="3757922" cy="375031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alpha val="80000"/>
                  </a:srgbClr>
                </a:solidFill>
                <a:latin typeface="Cerebri Bold"/>
              </a:rPr>
              <a:t>Region </a:t>
            </a:r>
          </a:p>
          <a:p>
            <a:pPr marL="518160" indent="-259080" lvl="1">
              <a:lnSpc>
                <a:spcPts val="3359"/>
              </a:lnSpc>
              <a:buFont typeface="Arial"/>
              <a:buChar char="•"/>
            </a:pPr>
            <a:r>
              <a:rPr lang="en-US" sz="2400">
                <a:solidFill>
                  <a:srgbClr val="FFFFFF">
                    <a:alpha val="80000"/>
                  </a:srgbClr>
                </a:solidFill>
                <a:latin typeface="Cerebri Bold"/>
              </a:rPr>
              <a:t>Make </a:t>
            </a:r>
          </a:p>
          <a:p>
            <a:pPr marL="518160" indent="-259080" lvl="1">
              <a:lnSpc>
                <a:spcPts val="3359"/>
              </a:lnSpc>
              <a:buFont typeface="Arial"/>
              <a:buChar char="•"/>
            </a:pPr>
            <a:r>
              <a:rPr lang="en-US" sz="2400">
                <a:solidFill>
                  <a:srgbClr val="FFFFFF">
                    <a:alpha val="80000"/>
                  </a:srgbClr>
                </a:solidFill>
                <a:latin typeface="Cerebri Bold"/>
              </a:rPr>
              <a:t>Gear_Type </a:t>
            </a:r>
          </a:p>
          <a:p>
            <a:pPr marL="518160" indent="-259080" lvl="1">
              <a:lnSpc>
                <a:spcPts val="3359"/>
              </a:lnSpc>
              <a:buFont typeface="Arial"/>
              <a:buChar char="•"/>
            </a:pPr>
            <a:r>
              <a:rPr lang="en-US" sz="2400">
                <a:solidFill>
                  <a:srgbClr val="FFFFFF">
                    <a:alpha val="80000"/>
                  </a:srgbClr>
                </a:solidFill>
                <a:latin typeface="Cerebri Bold"/>
              </a:rPr>
              <a:t>Origin</a:t>
            </a:r>
          </a:p>
          <a:p>
            <a:pPr marL="518160" indent="-259080" lvl="1">
              <a:lnSpc>
                <a:spcPts val="3359"/>
              </a:lnSpc>
              <a:buFont typeface="Arial"/>
              <a:buChar char="•"/>
            </a:pPr>
            <a:r>
              <a:rPr lang="en-US" sz="2400">
                <a:solidFill>
                  <a:srgbClr val="FFFFFF">
                    <a:alpha val="80000"/>
                  </a:srgbClr>
                </a:solidFill>
                <a:latin typeface="Cerebri Bold"/>
              </a:rPr>
              <a:t>Options </a:t>
            </a:r>
          </a:p>
          <a:p>
            <a:pPr marL="518160" indent="-259080" lvl="1">
              <a:lnSpc>
                <a:spcPts val="3359"/>
              </a:lnSpc>
              <a:buFont typeface="Arial"/>
              <a:buChar char="•"/>
            </a:pPr>
            <a:r>
              <a:rPr lang="en-US" sz="2400">
                <a:solidFill>
                  <a:srgbClr val="FFFFFF">
                    <a:alpha val="80000"/>
                  </a:srgbClr>
                </a:solidFill>
                <a:latin typeface="Cerebri Bold"/>
              </a:rPr>
              <a:t>Year </a:t>
            </a:r>
          </a:p>
          <a:p>
            <a:pPr marL="518160" indent="-259080" lvl="1">
              <a:lnSpc>
                <a:spcPts val="3359"/>
              </a:lnSpc>
              <a:buFont typeface="Arial"/>
              <a:buChar char="•"/>
            </a:pPr>
            <a:r>
              <a:rPr lang="en-US" sz="2400">
                <a:solidFill>
                  <a:srgbClr val="FFFFFF">
                    <a:alpha val="80000"/>
                  </a:srgbClr>
                </a:solidFill>
                <a:latin typeface="Cerebri Bold"/>
              </a:rPr>
              <a:t>Engine_Size </a:t>
            </a:r>
          </a:p>
          <a:p>
            <a:pPr marL="539749" indent="-269875" lvl="1">
              <a:lnSpc>
                <a:spcPts val="3499"/>
              </a:lnSpc>
              <a:buFont typeface="Arial"/>
              <a:buChar char="•"/>
            </a:pPr>
            <a:r>
              <a:rPr lang="en-US" sz="2499">
                <a:solidFill>
                  <a:srgbClr val="FFFFFF">
                    <a:alpha val="80000"/>
                  </a:srgbClr>
                </a:solidFill>
                <a:latin typeface="Cerebri Bold"/>
              </a:rPr>
              <a:t>Mileage </a:t>
            </a:r>
          </a:p>
          <a:p>
            <a:pPr algn="l">
              <a:lnSpc>
                <a:spcPts val="3220"/>
              </a:lnSpc>
            </a:pPr>
          </a:p>
        </p:txBody>
      </p:sp>
      <p:sp>
        <p:nvSpPr>
          <p:cNvPr name="TextBox 11" id="11"/>
          <p:cNvSpPr txBox="true"/>
          <p:nvPr/>
        </p:nvSpPr>
        <p:spPr>
          <a:xfrm rot="0">
            <a:off x="9144000" y="1456356"/>
            <a:ext cx="8115300" cy="194310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FFFFFF"/>
                </a:solidFill>
                <a:latin typeface="Cerebri Heavy Italics"/>
              </a:rPr>
              <a:t>FEATURE ENGINEERING</a:t>
            </a:r>
          </a:p>
        </p:txBody>
      </p:sp>
      <p:sp>
        <p:nvSpPr>
          <p:cNvPr name="AutoShape 12" id="12"/>
          <p:cNvSpPr/>
          <p:nvPr/>
        </p:nvSpPr>
        <p:spPr>
          <a:xfrm rot="0">
            <a:off x="15239167" y="1028700"/>
            <a:ext cx="3048833" cy="0"/>
          </a:xfrm>
          <a:prstGeom prst="line">
            <a:avLst/>
          </a:prstGeom>
          <a:ln cap="flat" w="38100">
            <a:solidFill>
              <a:srgbClr val="F95F19"/>
            </a:solidFill>
            <a:prstDash val="solid"/>
            <a:headEnd type="none" len="sm" w="sm"/>
            <a:tailEnd type="none" len="sm" w="sm"/>
          </a:ln>
        </p:spPr>
      </p:sp>
      <p:sp>
        <p:nvSpPr>
          <p:cNvPr name="TextBox 13" id="13"/>
          <p:cNvSpPr txBox="true"/>
          <p:nvPr/>
        </p:nvSpPr>
        <p:spPr>
          <a:xfrm rot="0">
            <a:off x="13201650" y="4399581"/>
            <a:ext cx="3757922" cy="419100"/>
          </a:xfrm>
          <a:prstGeom prst="rect">
            <a:avLst/>
          </a:prstGeom>
        </p:spPr>
        <p:txBody>
          <a:bodyPr anchor="t" rtlCol="false" tIns="0" lIns="0" bIns="0" rIns="0">
            <a:spAutoFit/>
          </a:bodyPr>
          <a:lstStyle/>
          <a:p>
            <a:pPr algn="l" marL="0" indent="0" lvl="0">
              <a:lnSpc>
                <a:spcPts val="3359"/>
              </a:lnSpc>
              <a:spcBef>
                <a:spcPct val="0"/>
              </a:spcBef>
            </a:pPr>
            <a:r>
              <a:rPr lang="en-US" sz="2799">
                <a:solidFill>
                  <a:srgbClr val="FFFFFF"/>
                </a:solidFill>
                <a:latin typeface="Cerebri Heavy Italics"/>
              </a:rPr>
              <a:t>TARGET</a:t>
            </a:r>
          </a:p>
        </p:txBody>
      </p:sp>
      <p:sp>
        <p:nvSpPr>
          <p:cNvPr name="TextBox 14" id="14"/>
          <p:cNvSpPr txBox="true"/>
          <p:nvPr/>
        </p:nvSpPr>
        <p:spPr>
          <a:xfrm rot="0">
            <a:off x="13201650" y="4998107"/>
            <a:ext cx="3757922" cy="905510"/>
          </a:xfrm>
          <a:prstGeom prst="rect">
            <a:avLst/>
          </a:prstGeom>
        </p:spPr>
        <p:txBody>
          <a:bodyPr anchor="t" rtlCol="false" tIns="0" lIns="0" bIns="0" rIns="0">
            <a:spAutoFit/>
          </a:bodyPr>
          <a:lstStyle/>
          <a:p>
            <a:pPr marL="561339" indent="-280669" lvl="1">
              <a:lnSpc>
                <a:spcPts val="3639"/>
              </a:lnSpc>
              <a:buFont typeface="Arial"/>
              <a:buChar char="•"/>
            </a:pPr>
            <a:r>
              <a:rPr lang="en-US" sz="2599">
                <a:solidFill>
                  <a:srgbClr val="FFFFFF">
                    <a:alpha val="80000"/>
                  </a:srgbClr>
                </a:solidFill>
                <a:latin typeface="Cerebri Bold"/>
              </a:rPr>
              <a:t>Price</a:t>
            </a:r>
          </a:p>
          <a:p>
            <a:pPr algn="l">
              <a:lnSpc>
                <a:spcPts val="363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982883"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F95F19">
                <a:alpha val="49804"/>
              </a:srgbClr>
            </a:solidFill>
            <a:ln cap="sq">
              <a:noFill/>
              <a:prstDash val="solid"/>
              <a:miter/>
            </a:ln>
          </p:spPr>
        </p:sp>
        <p:sp>
          <p:nvSpPr>
            <p:cNvPr name="TextBox 4" id="4"/>
            <p:cNvSpPr txBox="true"/>
            <p:nvPr/>
          </p:nvSpPr>
          <p:spPr>
            <a:xfrm>
              <a:off x="0" y="9525"/>
              <a:ext cx="812800" cy="2699808"/>
            </a:xfrm>
            <a:prstGeom prst="rect">
              <a:avLst/>
            </a:prstGeom>
          </p:spPr>
          <p:txBody>
            <a:bodyPr anchor="ctr" rtlCol="false" tIns="50800" lIns="50800" bIns="50800" rIns="50800"/>
            <a:lstStyle/>
            <a:p>
              <a:pPr algn="ctr" marL="0" indent="0" lvl="0">
                <a:lnSpc>
                  <a:spcPts val="2879"/>
                </a:lnSpc>
                <a:spcBef>
                  <a:spcPct val="0"/>
                </a:spcBef>
              </a:pPr>
            </a:p>
          </p:txBody>
        </p:sp>
      </p:grpSp>
      <p:grpSp>
        <p:nvGrpSpPr>
          <p:cNvPr name="Group 5" id="5"/>
          <p:cNvGrpSpPr/>
          <p:nvPr/>
        </p:nvGrpSpPr>
        <p:grpSpPr>
          <a:xfrm rot="0">
            <a:off x="4482691"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F95F19"/>
            </a:solidFill>
          </p:spPr>
        </p:sp>
        <p:sp>
          <p:nvSpPr>
            <p:cNvPr name="TextBox 7" id="7"/>
            <p:cNvSpPr txBox="true"/>
            <p:nvPr/>
          </p:nvSpPr>
          <p:spPr>
            <a:xfrm>
              <a:off x="0" y="-38100"/>
              <a:ext cx="812800" cy="2747433"/>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0" y="0"/>
            <a:ext cx="6986466" cy="10287000"/>
          </a:xfrm>
          <a:custGeom>
            <a:avLst/>
            <a:gdLst/>
            <a:ahLst/>
            <a:cxnLst/>
            <a:rect r="r" b="b" t="t" l="l"/>
            <a:pathLst>
              <a:path h="10287000" w="6986466">
                <a:moveTo>
                  <a:pt x="0" y="0"/>
                </a:moveTo>
                <a:lnTo>
                  <a:pt x="6986466" y="0"/>
                </a:lnTo>
                <a:lnTo>
                  <a:pt x="6986466" y="10287000"/>
                </a:lnTo>
                <a:lnTo>
                  <a:pt x="0" y="10287000"/>
                </a:lnTo>
                <a:lnTo>
                  <a:pt x="0" y="0"/>
                </a:lnTo>
                <a:close/>
              </a:path>
            </a:pathLst>
          </a:custGeom>
          <a:blipFill>
            <a:blip r:embed="rId2"/>
            <a:stretch>
              <a:fillRect l="-5185" t="-7156" r="0" b="0"/>
            </a:stretch>
          </a:blipFill>
        </p:spPr>
      </p:sp>
      <p:sp>
        <p:nvSpPr>
          <p:cNvPr name="TextBox 9" id="9"/>
          <p:cNvSpPr txBox="true"/>
          <p:nvPr/>
        </p:nvSpPr>
        <p:spPr>
          <a:xfrm rot="0">
            <a:off x="9144000" y="4399581"/>
            <a:ext cx="3757922" cy="352425"/>
          </a:xfrm>
          <a:prstGeom prst="rect">
            <a:avLst/>
          </a:prstGeom>
        </p:spPr>
        <p:txBody>
          <a:bodyPr anchor="t" rtlCol="false" tIns="0" lIns="0" bIns="0" rIns="0">
            <a:spAutoFit/>
          </a:bodyPr>
          <a:lstStyle/>
          <a:p>
            <a:pPr algn="l" marL="0" indent="0" lvl="0">
              <a:lnSpc>
                <a:spcPts val="2844"/>
              </a:lnSpc>
              <a:spcBef>
                <a:spcPct val="0"/>
              </a:spcBef>
            </a:pPr>
            <a:r>
              <a:rPr lang="en-US" sz="2370">
                <a:solidFill>
                  <a:srgbClr val="FFFFFF"/>
                </a:solidFill>
                <a:latin typeface="Cerebri"/>
              </a:rPr>
              <a:t>ONE HOT ENCODER</a:t>
            </a:r>
          </a:p>
        </p:txBody>
      </p:sp>
      <p:sp>
        <p:nvSpPr>
          <p:cNvPr name="TextBox 10" id="10"/>
          <p:cNvSpPr txBox="true"/>
          <p:nvPr/>
        </p:nvSpPr>
        <p:spPr>
          <a:xfrm rot="0">
            <a:off x="9144000" y="5007632"/>
            <a:ext cx="3757922" cy="1080802"/>
          </a:xfrm>
          <a:prstGeom prst="rect">
            <a:avLst/>
          </a:prstGeom>
        </p:spPr>
        <p:txBody>
          <a:bodyPr anchor="t" rtlCol="false" tIns="0" lIns="0" bIns="0" rIns="0">
            <a:spAutoFit/>
          </a:bodyPr>
          <a:lstStyle/>
          <a:p>
            <a:pPr marL="447723" indent="-223861" lvl="1">
              <a:lnSpc>
                <a:spcPts val="2903"/>
              </a:lnSpc>
              <a:buFont typeface="Arial"/>
              <a:buChar char="•"/>
            </a:pPr>
            <a:r>
              <a:rPr lang="en-US" sz="2073">
                <a:solidFill>
                  <a:srgbClr val="FFFFFF">
                    <a:alpha val="80000"/>
                  </a:srgbClr>
                </a:solidFill>
                <a:latin typeface="Cerebri"/>
              </a:rPr>
              <a:t>Gear_Type</a:t>
            </a:r>
            <a:r>
              <a:rPr lang="en-US" sz="2073">
                <a:solidFill>
                  <a:srgbClr val="FFFFFF">
                    <a:alpha val="80000"/>
                  </a:srgbClr>
                </a:solidFill>
                <a:latin typeface="Cerebri"/>
              </a:rPr>
              <a:t> </a:t>
            </a:r>
          </a:p>
          <a:p>
            <a:pPr marL="447723" indent="-223861" lvl="1">
              <a:lnSpc>
                <a:spcPts val="2903"/>
              </a:lnSpc>
              <a:buFont typeface="Arial"/>
              <a:buChar char="•"/>
            </a:pPr>
            <a:r>
              <a:rPr lang="en-US" sz="2073">
                <a:solidFill>
                  <a:srgbClr val="FFFFFF">
                    <a:alpha val="80000"/>
                  </a:srgbClr>
                </a:solidFill>
                <a:latin typeface="Cerebri"/>
              </a:rPr>
              <a:t>Origin</a:t>
            </a:r>
          </a:p>
          <a:p>
            <a:pPr algn="l" marL="447723" indent="-223861" lvl="1">
              <a:lnSpc>
                <a:spcPts val="2903"/>
              </a:lnSpc>
              <a:buFont typeface="Arial"/>
              <a:buChar char="•"/>
            </a:pPr>
            <a:r>
              <a:rPr lang="en-US" sz="2073">
                <a:solidFill>
                  <a:srgbClr val="FFFFFF">
                    <a:alpha val="80000"/>
                  </a:srgbClr>
                </a:solidFill>
                <a:latin typeface="Cerebri"/>
              </a:rPr>
              <a:t>Option</a:t>
            </a:r>
          </a:p>
        </p:txBody>
      </p:sp>
      <p:sp>
        <p:nvSpPr>
          <p:cNvPr name="TextBox 11" id="11"/>
          <p:cNvSpPr txBox="true"/>
          <p:nvPr/>
        </p:nvSpPr>
        <p:spPr>
          <a:xfrm rot="0">
            <a:off x="9144000" y="7114427"/>
            <a:ext cx="3757922" cy="352425"/>
          </a:xfrm>
          <a:prstGeom prst="rect">
            <a:avLst/>
          </a:prstGeom>
        </p:spPr>
        <p:txBody>
          <a:bodyPr anchor="t" rtlCol="false" tIns="0" lIns="0" bIns="0" rIns="0">
            <a:spAutoFit/>
          </a:bodyPr>
          <a:lstStyle/>
          <a:p>
            <a:pPr algn="l" marL="0" indent="0" lvl="0">
              <a:lnSpc>
                <a:spcPts val="2844"/>
              </a:lnSpc>
              <a:spcBef>
                <a:spcPct val="0"/>
              </a:spcBef>
            </a:pPr>
            <a:r>
              <a:rPr lang="en-US" sz="2370">
                <a:solidFill>
                  <a:srgbClr val="FFFFFF"/>
                </a:solidFill>
                <a:latin typeface="Cerebri"/>
              </a:rPr>
              <a:t>ROBUST SCALER</a:t>
            </a:r>
          </a:p>
        </p:txBody>
      </p:sp>
      <p:sp>
        <p:nvSpPr>
          <p:cNvPr name="TextBox 12" id="12"/>
          <p:cNvSpPr txBox="true"/>
          <p:nvPr/>
        </p:nvSpPr>
        <p:spPr>
          <a:xfrm rot="0">
            <a:off x="9144000" y="7722478"/>
            <a:ext cx="3757922" cy="1080802"/>
          </a:xfrm>
          <a:prstGeom prst="rect">
            <a:avLst/>
          </a:prstGeom>
        </p:spPr>
        <p:txBody>
          <a:bodyPr anchor="t" rtlCol="false" tIns="0" lIns="0" bIns="0" rIns="0">
            <a:spAutoFit/>
          </a:bodyPr>
          <a:lstStyle/>
          <a:p>
            <a:pPr marL="447723" indent="-223861" lvl="1">
              <a:lnSpc>
                <a:spcPts val="2903"/>
              </a:lnSpc>
              <a:buFont typeface="Arial"/>
              <a:buChar char="•"/>
            </a:pPr>
            <a:r>
              <a:rPr lang="en-US" sz="2073">
                <a:solidFill>
                  <a:srgbClr val="FFFFFF">
                    <a:alpha val="80000"/>
                  </a:srgbClr>
                </a:solidFill>
                <a:latin typeface="Cerebri"/>
              </a:rPr>
              <a:t>Year</a:t>
            </a:r>
          </a:p>
          <a:p>
            <a:pPr marL="447723" indent="-223861" lvl="1">
              <a:lnSpc>
                <a:spcPts val="2903"/>
              </a:lnSpc>
              <a:buFont typeface="Arial"/>
              <a:buChar char="•"/>
            </a:pPr>
            <a:r>
              <a:rPr lang="en-US" sz="2073">
                <a:solidFill>
                  <a:srgbClr val="FFFFFF">
                    <a:alpha val="80000"/>
                  </a:srgbClr>
                </a:solidFill>
                <a:latin typeface="Cerebri"/>
              </a:rPr>
              <a:t>Engine_Size</a:t>
            </a:r>
          </a:p>
          <a:p>
            <a:pPr algn="l" marL="447723" indent="-223861" lvl="1">
              <a:lnSpc>
                <a:spcPts val="2903"/>
              </a:lnSpc>
              <a:buFont typeface="Arial"/>
              <a:buChar char="•"/>
            </a:pPr>
            <a:r>
              <a:rPr lang="en-US" sz="2073">
                <a:solidFill>
                  <a:srgbClr val="FFFFFF">
                    <a:alpha val="80000"/>
                  </a:srgbClr>
                </a:solidFill>
                <a:latin typeface="Cerebri"/>
              </a:rPr>
              <a:t>Mileage</a:t>
            </a:r>
          </a:p>
        </p:txBody>
      </p:sp>
      <p:sp>
        <p:nvSpPr>
          <p:cNvPr name="TextBox 13" id="13"/>
          <p:cNvSpPr txBox="true"/>
          <p:nvPr/>
        </p:nvSpPr>
        <p:spPr>
          <a:xfrm rot="0">
            <a:off x="13501378" y="4399581"/>
            <a:ext cx="3757922" cy="352425"/>
          </a:xfrm>
          <a:prstGeom prst="rect">
            <a:avLst/>
          </a:prstGeom>
        </p:spPr>
        <p:txBody>
          <a:bodyPr anchor="t" rtlCol="false" tIns="0" lIns="0" bIns="0" rIns="0">
            <a:spAutoFit/>
          </a:bodyPr>
          <a:lstStyle/>
          <a:p>
            <a:pPr algn="l" marL="0" indent="0" lvl="0">
              <a:lnSpc>
                <a:spcPts val="2844"/>
              </a:lnSpc>
              <a:spcBef>
                <a:spcPct val="0"/>
              </a:spcBef>
            </a:pPr>
            <a:r>
              <a:rPr lang="en-US" sz="2370">
                <a:solidFill>
                  <a:srgbClr val="FFFFFF"/>
                </a:solidFill>
                <a:latin typeface="Cerebri"/>
              </a:rPr>
              <a:t>BINARY ENCODER</a:t>
            </a:r>
          </a:p>
        </p:txBody>
      </p:sp>
      <p:sp>
        <p:nvSpPr>
          <p:cNvPr name="TextBox 14" id="14"/>
          <p:cNvSpPr txBox="true"/>
          <p:nvPr/>
        </p:nvSpPr>
        <p:spPr>
          <a:xfrm rot="0">
            <a:off x="13501378" y="5007632"/>
            <a:ext cx="3757922" cy="1080802"/>
          </a:xfrm>
          <a:prstGeom prst="rect">
            <a:avLst/>
          </a:prstGeom>
        </p:spPr>
        <p:txBody>
          <a:bodyPr anchor="t" rtlCol="false" tIns="0" lIns="0" bIns="0" rIns="0">
            <a:spAutoFit/>
          </a:bodyPr>
          <a:lstStyle/>
          <a:p>
            <a:pPr marL="447723" indent="-223861" lvl="1">
              <a:lnSpc>
                <a:spcPts val="2903"/>
              </a:lnSpc>
              <a:buFont typeface="Arial"/>
              <a:buChar char="•"/>
            </a:pPr>
            <a:r>
              <a:rPr lang="en-US" sz="2073">
                <a:solidFill>
                  <a:srgbClr val="FFFFFF">
                    <a:alpha val="80000"/>
                  </a:srgbClr>
                </a:solidFill>
                <a:latin typeface="Cerebri"/>
              </a:rPr>
              <a:t>Type</a:t>
            </a:r>
          </a:p>
          <a:p>
            <a:pPr marL="447723" indent="-223861" lvl="1">
              <a:lnSpc>
                <a:spcPts val="2903"/>
              </a:lnSpc>
              <a:buFont typeface="Arial"/>
              <a:buChar char="•"/>
            </a:pPr>
            <a:r>
              <a:rPr lang="en-US" sz="2073">
                <a:solidFill>
                  <a:srgbClr val="FFFFFF">
                    <a:alpha val="80000"/>
                  </a:srgbClr>
                </a:solidFill>
                <a:latin typeface="Cerebri"/>
              </a:rPr>
              <a:t>Make</a:t>
            </a:r>
          </a:p>
          <a:p>
            <a:pPr algn="l" marL="447723" indent="-223861" lvl="1">
              <a:lnSpc>
                <a:spcPts val="2903"/>
              </a:lnSpc>
              <a:buFont typeface="Arial"/>
              <a:buChar char="•"/>
            </a:pPr>
            <a:r>
              <a:rPr lang="en-US" sz="2073">
                <a:solidFill>
                  <a:srgbClr val="FFFFFF">
                    <a:alpha val="80000"/>
                  </a:srgbClr>
                </a:solidFill>
                <a:latin typeface="Cerebri"/>
              </a:rPr>
              <a:t>Region</a:t>
            </a:r>
          </a:p>
        </p:txBody>
      </p:sp>
      <p:sp>
        <p:nvSpPr>
          <p:cNvPr name="TextBox 15" id="15"/>
          <p:cNvSpPr txBox="true"/>
          <p:nvPr/>
        </p:nvSpPr>
        <p:spPr>
          <a:xfrm rot="0">
            <a:off x="9144000" y="1456356"/>
            <a:ext cx="8115300" cy="194310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FFFFFF"/>
                </a:solidFill>
                <a:latin typeface="Cerebri Heavy Italics"/>
              </a:rPr>
              <a:t>FEATURE ENGINEERING</a:t>
            </a:r>
          </a:p>
        </p:txBody>
      </p:sp>
      <p:sp>
        <p:nvSpPr>
          <p:cNvPr name="AutoShape 16" id="16"/>
          <p:cNvSpPr/>
          <p:nvPr/>
        </p:nvSpPr>
        <p:spPr>
          <a:xfrm rot="0">
            <a:off x="15239167" y="1028700"/>
            <a:ext cx="3048833" cy="0"/>
          </a:xfrm>
          <a:prstGeom prst="line">
            <a:avLst/>
          </a:prstGeom>
          <a:ln cap="flat" w="38100">
            <a:solidFill>
              <a:srgbClr val="F95F19"/>
            </a:solidFill>
            <a:prstDash val="solid"/>
            <a:headEnd type="none" len="sm" w="sm"/>
            <a:tailEnd type="none" len="sm" w="sm"/>
          </a:ln>
        </p:spPr>
      </p:sp>
      <p:sp>
        <p:nvSpPr>
          <p:cNvPr name="TextBox 17" id="17"/>
          <p:cNvSpPr txBox="true"/>
          <p:nvPr/>
        </p:nvSpPr>
        <p:spPr>
          <a:xfrm rot="0">
            <a:off x="13501378" y="7088559"/>
            <a:ext cx="3757922" cy="352425"/>
          </a:xfrm>
          <a:prstGeom prst="rect">
            <a:avLst/>
          </a:prstGeom>
        </p:spPr>
        <p:txBody>
          <a:bodyPr anchor="t" rtlCol="false" tIns="0" lIns="0" bIns="0" rIns="0">
            <a:spAutoFit/>
          </a:bodyPr>
          <a:lstStyle/>
          <a:p>
            <a:pPr algn="l" marL="0" indent="0" lvl="0">
              <a:lnSpc>
                <a:spcPts val="2844"/>
              </a:lnSpc>
              <a:spcBef>
                <a:spcPct val="0"/>
              </a:spcBef>
            </a:pPr>
            <a:r>
              <a:rPr lang="en-US" sz="2370">
                <a:solidFill>
                  <a:srgbClr val="FFFFFF"/>
                </a:solidFill>
                <a:latin typeface="Cerebri"/>
              </a:rPr>
              <a:t>DATA SPLITING</a:t>
            </a:r>
          </a:p>
        </p:txBody>
      </p:sp>
      <p:sp>
        <p:nvSpPr>
          <p:cNvPr name="TextBox 18" id="18"/>
          <p:cNvSpPr txBox="true"/>
          <p:nvPr/>
        </p:nvSpPr>
        <p:spPr>
          <a:xfrm rot="0">
            <a:off x="13501378" y="7696610"/>
            <a:ext cx="3757922" cy="718852"/>
          </a:xfrm>
          <a:prstGeom prst="rect">
            <a:avLst/>
          </a:prstGeom>
        </p:spPr>
        <p:txBody>
          <a:bodyPr anchor="t" rtlCol="false" tIns="0" lIns="0" bIns="0" rIns="0">
            <a:spAutoFit/>
          </a:bodyPr>
          <a:lstStyle/>
          <a:p>
            <a:pPr marL="447723" indent="-223861" lvl="1">
              <a:lnSpc>
                <a:spcPts val="2903"/>
              </a:lnSpc>
              <a:buFont typeface="Arial"/>
              <a:buChar char="•"/>
            </a:pPr>
            <a:r>
              <a:rPr lang="en-US" sz="2073">
                <a:solidFill>
                  <a:srgbClr val="FFFFFF">
                    <a:alpha val="80000"/>
                  </a:srgbClr>
                </a:solidFill>
                <a:latin typeface="Cerebri"/>
              </a:rPr>
              <a:t>80 % data train</a:t>
            </a:r>
          </a:p>
          <a:p>
            <a:pPr algn="l" marL="447723" indent="-223861" lvl="1">
              <a:lnSpc>
                <a:spcPts val="2903"/>
              </a:lnSpc>
              <a:buFont typeface="Arial"/>
              <a:buChar char="•"/>
            </a:pPr>
            <a:r>
              <a:rPr lang="en-US" sz="2073">
                <a:solidFill>
                  <a:srgbClr val="FFFFFF">
                    <a:alpha val="80000"/>
                  </a:srgbClr>
                </a:solidFill>
                <a:latin typeface="Cerebri"/>
              </a:rPr>
              <a:t>20 % data test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982883"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F95F19">
                <a:alpha val="49804"/>
              </a:srgbClr>
            </a:solidFill>
            <a:ln cap="sq">
              <a:noFill/>
              <a:prstDash val="solid"/>
              <a:miter/>
            </a:ln>
          </p:spPr>
        </p:sp>
        <p:sp>
          <p:nvSpPr>
            <p:cNvPr name="TextBox 4" id="4"/>
            <p:cNvSpPr txBox="true"/>
            <p:nvPr/>
          </p:nvSpPr>
          <p:spPr>
            <a:xfrm>
              <a:off x="0" y="9525"/>
              <a:ext cx="812800" cy="2699808"/>
            </a:xfrm>
            <a:prstGeom prst="rect">
              <a:avLst/>
            </a:prstGeom>
          </p:spPr>
          <p:txBody>
            <a:bodyPr anchor="ctr" rtlCol="false" tIns="50800" lIns="50800" bIns="50800" rIns="50800"/>
            <a:lstStyle/>
            <a:p>
              <a:pPr algn="ctr" marL="0" indent="0" lvl="0">
                <a:lnSpc>
                  <a:spcPts val="2879"/>
                </a:lnSpc>
                <a:spcBef>
                  <a:spcPct val="0"/>
                </a:spcBef>
              </a:pPr>
            </a:p>
          </p:txBody>
        </p:sp>
      </p:grpSp>
      <p:grpSp>
        <p:nvGrpSpPr>
          <p:cNvPr name="Group 5" id="5"/>
          <p:cNvGrpSpPr/>
          <p:nvPr/>
        </p:nvGrpSpPr>
        <p:grpSpPr>
          <a:xfrm rot="0">
            <a:off x="4482691"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F95F19"/>
            </a:solidFill>
          </p:spPr>
        </p:sp>
        <p:sp>
          <p:nvSpPr>
            <p:cNvPr name="TextBox 7" id="7"/>
            <p:cNvSpPr txBox="true"/>
            <p:nvPr/>
          </p:nvSpPr>
          <p:spPr>
            <a:xfrm>
              <a:off x="0" y="-38100"/>
              <a:ext cx="812800" cy="2747433"/>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0" y="0"/>
            <a:ext cx="6986466" cy="10287000"/>
          </a:xfrm>
          <a:custGeom>
            <a:avLst/>
            <a:gdLst/>
            <a:ahLst/>
            <a:cxnLst/>
            <a:rect r="r" b="b" t="t" l="l"/>
            <a:pathLst>
              <a:path h="10287000" w="6986466">
                <a:moveTo>
                  <a:pt x="0" y="0"/>
                </a:moveTo>
                <a:lnTo>
                  <a:pt x="6986466" y="0"/>
                </a:lnTo>
                <a:lnTo>
                  <a:pt x="6986466" y="10287000"/>
                </a:lnTo>
                <a:lnTo>
                  <a:pt x="0" y="10287000"/>
                </a:lnTo>
                <a:lnTo>
                  <a:pt x="0" y="0"/>
                </a:lnTo>
                <a:close/>
              </a:path>
            </a:pathLst>
          </a:custGeom>
          <a:blipFill>
            <a:blip r:embed="rId2"/>
            <a:stretch>
              <a:fillRect l="-5185" t="-7156" r="0" b="0"/>
            </a:stretch>
          </a:blipFill>
        </p:spPr>
      </p:sp>
      <p:sp>
        <p:nvSpPr>
          <p:cNvPr name="TextBox 9" id="9"/>
          <p:cNvSpPr txBox="true"/>
          <p:nvPr/>
        </p:nvSpPr>
        <p:spPr>
          <a:xfrm rot="0">
            <a:off x="9144000" y="4390056"/>
            <a:ext cx="3757922" cy="400050"/>
          </a:xfrm>
          <a:prstGeom prst="rect">
            <a:avLst/>
          </a:prstGeom>
        </p:spPr>
        <p:txBody>
          <a:bodyPr anchor="t" rtlCol="false" tIns="0" lIns="0" bIns="0" rIns="0">
            <a:spAutoFit/>
          </a:bodyPr>
          <a:lstStyle/>
          <a:p>
            <a:pPr algn="l" marL="0" indent="0" lvl="0">
              <a:lnSpc>
                <a:spcPts val="3119"/>
              </a:lnSpc>
              <a:spcBef>
                <a:spcPct val="0"/>
              </a:spcBef>
            </a:pPr>
            <a:r>
              <a:rPr lang="en-US" sz="2599">
                <a:solidFill>
                  <a:srgbClr val="FFFFFF"/>
                </a:solidFill>
                <a:latin typeface="Cerebri Heavy Italics"/>
              </a:rPr>
              <a:t>MODEL</a:t>
            </a:r>
          </a:p>
        </p:txBody>
      </p:sp>
      <p:sp>
        <p:nvSpPr>
          <p:cNvPr name="TextBox 10" id="10"/>
          <p:cNvSpPr txBox="true"/>
          <p:nvPr/>
        </p:nvSpPr>
        <p:spPr>
          <a:xfrm rot="0">
            <a:off x="9144000" y="5007632"/>
            <a:ext cx="4057650" cy="4177665"/>
          </a:xfrm>
          <a:prstGeom prst="rect">
            <a:avLst/>
          </a:prstGeom>
        </p:spPr>
        <p:txBody>
          <a:bodyPr anchor="t" rtlCol="false" tIns="0" lIns="0" bIns="0" rIns="0">
            <a:spAutoFit/>
          </a:bodyPr>
          <a:lstStyle/>
          <a:p>
            <a:pPr marL="518158" indent="-259079" lvl="1">
              <a:lnSpc>
                <a:spcPts val="3359"/>
              </a:lnSpc>
              <a:buFont typeface="Arial"/>
              <a:buChar char="•"/>
            </a:pPr>
            <a:r>
              <a:rPr lang="en-US" sz="2399">
                <a:solidFill>
                  <a:srgbClr val="FFFFFF">
                    <a:alpha val="80000"/>
                  </a:srgbClr>
                </a:solidFill>
                <a:latin typeface="Cerebri"/>
              </a:rPr>
              <a:t>LinearRegression</a:t>
            </a:r>
          </a:p>
          <a:p>
            <a:pPr marL="518158" indent="-259079" lvl="1">
              <a:lnSpc>
                <a:spcPts val="3359"/>
              </a:lnSpc>
              <a:buFont typeface="Arial"/>
              <a:buChar char="•"/>
            </a:pPr>
            <a:r>
              <a:rPr lang="en-US" sz="2399">
                <a:solidFill>
                  <a:srgbClr val="FFFFFF">
                    <a:alpha val="80000"/>
                  </a:srgbClr>
                </a:solidFill>
                <a:latin typeface="Cerebri"/>
              </a:rPr>
              <a:t>HuberRegressor</a:t>
            </a:r>
          </a:p>
          <a:p>
            <a:pPr marL="518158" indent="-259079" lvl="1">
              <a:lnSpc>
                <a:spcPts val="3359"/>
              </a:lnSpc>
              <a:buFont typeface="Arial"/>
              <a:buChar char="•"/>
            </a:pPr>
            <a:r>
              <a:rPr lang="en-US" sz="2399">
                <a:solidFill>
                  <a:srgbClr val="FFFFFF">
                    <a:alpha val="80000"/>
                  </a:srgbClr>
                </a:solidFill>
                <a:latin typeface="Cerebri"/>
              </a:rPr>
              <a:t>RANSACRegressor</a:t>
            </a:r>
          </a:p>
          <a:p>
            <a:pPr marL="518158" indent="-259079" lvl="1">
              <a:lnSpc>
                <a:spcPts val="3359"/>
              </a:lnSpc>
              <a:buFont typeface="Arial"/>
              <a:buChar char="•"/>
            </a:pPr>
            <a:r>
              <a:rPr lang="en-US" sz="2399">
                <a:solidFill>
                  <a:srgbClr val="FFFFFF">
                    <a:alpha val="80000"/>
                  </a:srgbClr>
                </a:solidFill>
                <a:latin typeface="Cerebri"/>
              </a:rPr>
              <a:t>TheilSenRegressor</a:t>
            </a:r>
          </a:p>
          <a:p>
            <a:pPr marL="518158" indent="-259079" lvl="1">
              <a:lnSpc>
                <a:spcPts val="3359"/>
              </a:lnSpc>
              <a:buFont typeface="Arial"/>
              <a:buChar char="•"/>
            </a:pPr>
            <a:r>
              <a:rPr lang="en-US" sz="2399">
                <a:solidFill>
                  <a:srgbClr val="FFFFFF">
                    <a:alpha val="80000"/>
                  </a:srgbClr>
                </a:solidFill>
                <a:latin typeface="Cerebri"/>
              </a:rPr>
              <a:t>DecisionTreeRegressor</a:t>
            </a:r>
          </a:p>
          <a:p>
            <a:pPr marL="518158" indent="-259079" lvl="1">
              <a:lnSpc>
                <a:spcPts val="3359"/>
              </a:lnSpc>
              <a:buFont typeface="Arial"/>
              <a:buChar char="•"/>
            </a:pPr>
            <a:r>
              <a:rPr lang="en-US" sz="2399">
                <a:solidFill>
                  <a:srgbClr val="FFFFFF">
                    <a:alpha val="80000"/>
                  </a:srgbClr>
                </a:solidFill>
                <a:latin typeface="Cerebri"/>
              </a:rPr>
              <a:t>KNeighborsRegressor</a:t>
            </a:r>
          </a:p>
          <a:p>
            <a:pPr marL="518158" indent="-259079" lvl="1">
              <a:lnSpc>
                <a:spcPts val="3359"/>
              </a:lnSpc>
              <a:buFont typeface="Arial"/>
              <a:buChar char="•"/>
            </a:pPr>
            <a:r>
              <a:rPr lang="en-US" sz="2399">
                <a:solidFill>
                  <a:srgbClr val="FFFFFF">
                    <a:alpha val="80000"/>
                  </a:srgbClr>
                </a:solidFill>
                <a:latin typeface="Cerebri"/>
              </a:rPr>
              <a:t>RandomForestRegressor</a:t>
            </a:r>
          </a:p>
          <a:p>
            <a:pPr marL="518158" indent="-259079" lvl="1">
              <a:lnSpc>
                <a:spcPts val="3359"/>
              </a:lnSpc>
              <a:buFont typeface="Arial"/>
              <a:buChar char="•"/>
            </a:pPr>
            <a:r>
              <a:rPr lang="en-US" sz="2399">
                <a:solidFill>
                  <a:srgbClr val="FFFFFF">
                    <a:alpha val="80000"/>
                  </a:srgbClr>
                </a:solidFill>
                <a:latin typeface="Cerebri"/>
              </a:rPr>
              <a:t>Ada boost</a:t>
            </a:r>
          </a:p>
          <a:p>
            <a:pPr marL="518158" indent="-259079" lvl="1">
              <a:lnSpc>
                <a:spcPts val="3359"/>
              </a:lnSpc>
              <a:buFont typeface="Arial"/>
              <a:buChar char="•"/>
            </a:pPr>
            <a:r>
              <a:rPr lang="en-US" sz="2399">
                <a:solidFill>
                  <a:srgbClr val="FFFFFF">
                    <a:alpha val="80000"/>
                  </a:srgbClr>
                </a:solidFill>
                <a:latin typeface="Cerebri"/>
              </a:rPr>
              <a:t>Cat Boost</a:t>
            </a:r>
          </a:p>
          <a:p>
            <a:pPr algn="l" marL="518158" indent="-259079" lvl="1">
              <a:lnSpc>
                <a:spcPts val="3359"/>
              </a:lnSpc>
              <a:buFont typeface="Arial"/>
              <a:buChar char="•"/>
            </a:pPr>
            <a:r>
              <a:rPr lang="en-US" sz="2399">
                <a:solidFill>
                  <a:srgbClr val="FFFFFF">
                    <a:alpha val="80000"/>
                  </a:srgbClr>
                </a:solidFill>
                <a:latin typeface="Cerebri"/>
              </a:rPr>
              <a:t>SVR</a:t>
            </a:r>
          </a:p>
        </p:txBody>
      </p:sp>
      <p:sp>
        <p:nvSpPr>
          <p:cNvPr name="TextBox 11" id="11"/>
          <p:cNvSpPr txBox="true"/>
          <p:nvPr/>
        </p:nvSpPr>
        <p:spPr>
          <a:xfrm rot="0">
            <a:off x="13501378" y="4390056"/>
            <a:ext cx="3757922" cy="400050"/>
          </a:xfrm>
          <a:prstGeom prst="rect">
            <a:avLst/>
          </a:prstGeom>
        </p:spPr>
        <p:txBody>
          <a:bodyPr anchor="t" rtlCol="false" tIns="0" lIns="0" bIns="0" rIns="0">
            <a:spAutoFit/>
          </a:bodyPr>
          <a:lstStyle/>
          <a:p>
            <a:pPr algn="l" marL="0" indent="0" lvl="0">
              <a:lnSpc>
                <a:spcPts val="3119"/>
              </a:lnSpc>
              <a:spcBef>
                <a:spcPct val="0"/>
              </a:spcBef>
            </a:pPr>
            <a:r>
              <a:rPr lang="en-US" sz="2599">
                <a:solidFill>
                  <a:srgbClr val="FFFFFF"/>
                </a:solidFill>
                <a:latin typeface="Cerebri Heavy Italics"/>
              </a:rPr>
              <a:t>SCORING METRICS</a:t>
            </a:r>
          </a:p>
        </p:txBody>
      </p:sp>
      <p:sp>
        <p:nvSpPr>
          <p:cNvPr name="TextBox 12" id="12"/>
          <p:cNvSpPr txBox="true"/>
          <p:nvPr/>
        </p:nvSpPr>
        <p:spPr>
          <a:xfrm rot="0">
            <a:off x="13501378" y="5007632"/>
            <a:ext cx="3757922" cy="1243965"/>
          </a:xfrm>
          <a:prstGeom prst="rect">
            <a:avLst/>
          </a:prstGeom>
        </p:spPr>
        <p:txBody>
          <a:bodyPr anchor="t" rtlCol="false" tIns="0" lIns="0" bIns="0" rIns="0">
            <a:spAutoFit/>
          </a:bodyPr>
          <a:lstStyle/>
          <a:p>
            <a:pPr marL="518158" indent="-259079" lvl="1">
              <a:lnSpc>
                <a:spcPts val="3359"/>
              </a:lnSpc>
              <a:buFont typeface="Arial"/>
              <a:buChar char="•"/>
            </a:pPr>
            <a:r>
              <a:rPr lang="en-US" sz="2399">
                <a:solidFill>
                  <a:srgbClr val="FFFFFF">
                    <a:alpha val="80000"/>
                  </a:srgbClr>
                </a:solidFill>
                <a:latin typeface="Cerebri"/>
              </a:rPr>
              <a:t>MAPE</a:t>
            </a:r>
          </a:p>
          <a:p>
            <a:pPr marL="518158" indent="-259079" lvl="1">
              <a:lnSpc>
                <a:spcPts val="3359"/>
              </a:lnSpc>
              <a:buFont typeface="Arial"/>
              <a:buChar char="•"/>
            </a:pPr>
            <a:r>
              <a:rPr lang="en-US" sz="2399">
                <a:solidFill>
                  <a:srgbClr val="FFFFFF">
                    <a:alpha val="80000"/>
                  </a:srgbClr>
                </a:solidFill>
                <a:latin typeface="Cerebri"/>
              </a:rPr>
              <a:t>RMSE</a:t>
            </a:r>
          </a:p>
          <a:p>
            <a:pPr algn="l" marL="518158" indent="-259079" lvl="1">
              <a:lnSpc>
                <a:spcPts val="3359"/>
              </a:lnSpc>
              <a:buFont typeface="Arial"/>
              <a:buChar char="•"/>
            </a:pPr>
            <a:r>
              <a:rPr lang="en-US" sz="2399">
                <a:solidFill>
                  <a:srgbClr val="FFFFFF">
                    <a:alpha val="80000"/>
                  </a:srgbClr>
                </a:solidFill>
                <a:latin typeface="Cerebri"/>
              </a:rPr>
              <a:t>MAE</a:t>
            </a:r>
          </a:p>
        </p:txBody>
      </p:sp>
      <p:sp>
        <p:nvSpPr>
          <p:cNvPr name="TextBox 13" id="13"/>
          <p:cNvSpPr txBox="true"/>
          <p:nvPr/>
        </p:nvSpPr>
        <p:spPr>
          <a:xfrm rot="0">
            <a:off x="9144000" y="1456356"/>
            <a:ext cx="8115300" cy="1943100"/>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FFFFFF"/>
                </a:solidFill>
                <a:latin typeface="Cerebri Heavy Italics"/>
              </a:rPr>
              <a:t>MODEL BENCHMARKING</a:t>
            </a:r>
          </a:p>
        </p:txBody>
      </p:sp>
      <p:sp>
        <p:nvSpPr>
          <p:cNvPr name="AutoShape 14" id="14"/>
          <p:cNvSpPr/>
          <p:nvPr/>
        </p:nvSpPr>
        <p:spPr>
          <a:xfrm rot="0">
            <a:off x="15239167" y="1028700"/>
            <a:ext cx="3048833" cy="0"/>
          </a:xfrm>
          <a:prstGeom prst="line">
            <a:avLst/>
          </a:prstGeom>
          <a:ln cap="flat" w="38100">
            <a:solidFill>
              <a:srgbClr val="F95F19"/>
            </a:solidFill>
            <a:prstDash val="solid"/>
            <a:headEnd type="none" len="sm" w="sm"/>
            <a:tailEnd type="none" len="sm" w="sm"/>
          </a:ln>
        </p:spPr>
      </p:sp>
      <p:sp>
        <p:nvSpPr>
          <p:cNvPr name="TextBox 15" id="15"/>
          <p:cNvSpPr txBox="true"/>
          <p:nvPr/>
        </p:nvSpPr>
        <p:spPr>
          <a:xfrm rot="0">
            <a:off x="13501378" y="6632598"/>
            <a:ext cx="3757922" cy="400050"/>
          </a:xfrm>
          <a:prstGeom prst="rect">
            <a:avLst/>
          </a:prstGeom>
        </p:spPr>
        <p:txBody>
          <a:bodyPr anchor="t" rtlCol="false" tIns="0" lIns="0" bIns="0" rIns="0">
            <a:spAutoFit/>
          </a:bodyPr>
          <a:lstStyle/>
          <a:p>
            <a:pPr algn="l" marL="0" indent="0" lvl="0">
              <a:lnSpc>
                <a:spcPts val="3119"/>
              </a:lnSpc>
              <a:spcBef>
                <a:spcPct val="0"/>
              </a:spcBef>
            </a:pPr>
            <a:r>
              <a:rPr lang="en-US" sz="2599">
                <a:solidFill>
                  <a:srgbClr val="FFFFFF"/>
                </a:solidFill>
                <a:latin typeface="Cerebri Heavy Italics"/>
              </a:rPr>
              <a:t>METODE</a:t>
            </a:r>
          </a:p>
        </p:txBody>
      </p:sp>
      <p:sp>
        <p:nvSpPr>
          <p:cNvPr name="TextBox 16" id="16"/>
          <p:cNvSpPr txBox="true"/>
          <p:nvPr/>
        </p:nvSpPr>
        <p:spPr>
          <a:xfrm rot="0">
            <a:off x="13501378" y="7250174"/>
            <a:ext cx="3757922" cy="1663065"/>
          </a:xfrm>
          <a:prstGeom prst="rect">
            <a:avLst/>
          </a:prstGeom>
        </p:spPr>
        <p:txBody>
          <a:bodyPr anchor="t" rtlCol="false" tIns="0" lIns="0" bIns="0" rIns="0">
            <a:spAutoFit/>
          </a:bodyPr>
          <a:lstStyle/>
          <a:p>
            <a:pPr marL="518158" indent="-259079" lvl="1">
              <a:lnSpc>
                <a:spcPts val="3359"/>
              </a:lnSpc>
              <a:buFont typeface="Arial"/>
              <a:buChar char="•"/>
            </a:pPr>
            <a:r>
              <a:rPr lang="en-US" sz="2399">
                <a:solidFill>
                  <a:srgbClr val="FFFFFF">
                    <a:alpha val="80000"/>
                  </a:srgbClr>
                </a:solidFill>
                <a:latin typeface="Cerebri"/>
              </a:rPr>
              <a:t>Cross Validation</a:t>
            </a:r>
          </a:p>
          <a:p>
            <a:pPr algn="l" marL="518158" indent="-259079" lvl="1">
              <a:lnSpc>
                <a:spcPts val="3359"/>
              </a:lnSpc>
              <a:buFont typeface="Arial"/>
              <a:buChar char="•"/>
            </a:pPr>
            <a:r>
              <a:rPr lang="en-US" sz="2399">
                <a:solidFill>
                  <a:srgbClr val="FFFFFF">
                    <a:alpha val="80000"/>
                  </a:srgbClr>
                </a:solidFill>
                <a:latin typeface="Cerebri"/>
              </a:rPr>
              <a:t>Membandingkan Transformed Target Regressor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DAF-RsdRMlY</dc:identifier>
  <dcterms:modified xsi:type="dcterms:W3CDTF">2011-08-01T06:04:30Z</dcterms:modified>
  <cp:revision>1</cp:revision>
  <dc:title>USED CARS PRICE PREDICTION</dc:title>
</cp:coreProperties>
</file>